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6" r:id="rId2"/>
    <p:sldId id="257" r:id="rId3"/>
    <p:sldId id="258" r:id="rId4"/>
    <p:sldId id="270" r:id="rId5"/>
    <p:sldId id="271" r:id="rId6"/>
    <p:sldId id="262" r:id="rId7"/>
    <p:sldId id="272" r:id="rId8"/>
    <p:sldId id="259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F974A-3611-44B1-967D-0FC8E55A2FD5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CF2D3-E2F1-4B71-943B-DBF1A3B1E3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0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ECF2D3-E2F1-4B71-943B-DBF1A3B1E31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261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ECF2D3-E2F1-4B71-943B-DBF1A3B1E31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344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2024/2/6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836712"/>
            <a:ext cx="9144000" cy="25202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3528" y="1077704"/>
            <a:ext cx="85689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0" dirty="0" err="1">
                <a:solidFill>
                  <a:schemeClr val="bg1"/>
                </a:solidFill>
                <a:ea typeface="メイリオ" panose="020B0604030504040204" pitchFamily="50" charset="-128"/>
                <a:cs typeface="メイリオ" panose="020B0604030504040204" pitchFamily="50" charset="-128"/>
              </a:rPr>
              <a:t>MassChroBook</a:t>
            </a:r>
            <a:endParaRPr kumimoji="1" lang="ja-JP" altLang="en-US" sz="10000" dirty="0">
              <a:solidFill>
                <a:schemeClr val="bg1"/>
              </a:solidFill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7290" y="242088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bg1"/>
                </a:solidFill>
              </a:rPr>
              <a:t>解説資料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7800" y="4705417"/>
            <a:ext cx="65719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国立遺伝学研究所</a:t>
            </a:r>
            <a:endParaRPr kumimoji="1" lang="en-US" altLang="ja-JP" sz="2800" dirty="0"/>
          </a:p>
          <a:p>
            <a:r>
              <a:rPr lang="ja-JP" altLang="en-US" sz="2800" dirty="0"/>
              <a:t>かずさ</a:t>
            </a:r>
            <a:r>
              <a:rPr lang="en-US" altLang="ja-JP" sz="2800" dirty="0"/>
              <a:t>DNA</a:t>
            </a:r>
            <a:r>
              <a:rPr lang="ja-JP" altLang="en-US" sz="2800" dirty="0"/>
              <a:t>研究所</a:t>
            </a:r>
            <a:endParaRPr lang="en-US" altLang="ja-JP" sz="2800" dirty="0"/>
          </a:p>
          <a:p>
            <a:r>
              <a:rPr kumimoji="1" lang="ja-JP" altLang="en-US" sz="2800" dirty="0"/>
              <a:t>さくら科学</a:t>
            </a:r>
          </a:p>
        </p:txBody>
      </p:sp>
    </p:spTree>
    <p:extLst>
      <p:ext uri="{BB962C8B-B14F-4D97-AF65-F5344CB8AC3E}">
        <p14:creationId xmlns:p14="http://schemas.microsoft.com/office/powerpoint/2010/main" val="3715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5458652-589C-4EFD-B790-638488D96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694" y="2223732"/>
            <a:ext cx="4132857" cy="4149080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0" y="0"/>
            <a:ext cx="9144000" cy="639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6408" y="836712"/>
            <a:ext cx="8706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様々な試料を液体クロマトグラフィー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-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質量分析（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LC-MS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）で分析し、そのマスクロマトグラムの２Ｄ画像を集めたものです。成分ピークが検出された様子を視覚化することで、試料ごとの成分の違いや特徴を直感的にとらえることができます。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9512" y="11663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MassChroBook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とは</a:t>
            </a:r>
            <a:endParaRPr lang="en-US" altLang="ja-JP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9909" y="4991966"/>
            <a:ext cx="3693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metabolites.in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/foods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6" name="Picture 2" descr="http://metabolites.in/foods/image/fmrepo_ic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79" y="4509120"/>
            <a:ext cx="508451" cy="48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875883" y="4509120"/>
            <a:ext cx="3260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食品メタボロームレポジトリ</a:t>
            </a:r>
            <a:endParaRPr kumimoji="1" lang="ja-JP" altLang="en-US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5990952" y="3677107"/>
            <a:ext cx="1512168" cy="1512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86408" y="2204864"/>
            <a:ext cx="4404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ja-JP" sz="2000" dirty="0" err="1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MassChroBook</a:t>
            </a:r>
            <a:r>
              <a:rPr lang="ja-JP" altLang="en-US" sz="20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のファイルは、以下のレポジトリのトップページからダウンロードできます。</a:t>
            </a:r>
            <a:endParaRPr lang="en-US" altLang="ja-JP" sz="2000" dirty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75F3B61-F279-4CD0-9494-26DC03DA1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4" y="5409882"/>
            <a:ext cx="607440" cy="60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DACE2F8-C15D-4C95-B4D8-A7BC7DD2B782}"/>
              </a:ext>
            </a:extLst>
          </p:cNvPr>
          <p:cNvSpPr txBox="1"/>
          <p:nvPr/>
        </p:nvSpPr>
        <p:spPr>
          <a:xfrm>
            <a:off x="875883" y="5480223"/>
            <a:ext cx="3260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植物メタボロームレポジトリ</a:t>
            </a:r>
            <a:endParaRPr kumimoji="1" lang="ja-JP" altLang="en-US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BD22006-F353-463E-B830-277330D94077}"/>
              </a:ext>
            </a:extLst>
          </p:cNvPr>
          <p:cNvSpPr txBox="1"/>
          <p:nvPr/>
        </p:nvSpPr>
        <p:spPr>
          <a:xfrm>
            <a:off x="239909" y="5924374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http://metabolites.in/plants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8AF6885-F445-440D-A54D-1042451A28D0}"/>
              </a:ext>
            </a:extLst>
          </p:cNvPr>
          <p:cNvSpPr txBox="1"/>
          <p:nvPr/>
        </p:nvSpPr>
        <p:spPr>
          <a:xfrm>
            <a:off x="239909" y="3851756"/>
            <a:ext cx="376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http://metabolites.in/things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328FC2E-83B9-442C-9A40-ADCBD3978602}"/>
              </a:ext>
            </a:extLst>
          </p:cNvPr>
          <p:cNvSpPr txBox="1"/>
          <p:nvPr/>
        </p:nvSpPr>
        <p:spPr>
          <a:xfrm>
            <a:off x="875883" y="3368910"/>
            <a:ext cx="3260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万物メタボロームレポジトリ</a:t>
            </a:r>
            <a:endParaRPr kumimoji="1" lang="ja-JP" altLang="en-US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3543945-427E-4D81-B426-BAA259CB6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52" y="3284984"/>
            <a:ext cx="607440" cy="60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CE115BC-D36C-400D-BD6A-4CF54E51D7A5}"/>
              </a:ext>
            </a:extLst>
          </p:cNvPr>
          <p:cNvSpPr txBox="1"/>
          <p:nvPr/>
        </p:nvSpPr>
        <p:spPr>
          <a:xfrm>
            <a:off x="188616" y="6453336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「万物」の分析条件と、「食品」および「植物」の分析条件は異なるため、両者を直接比較することはできません。</a:t>
            </a:r>
            <a:endParaRPr kumimoji="1" lang="ja-JP" altLang="en-US" sz="1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7243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2581FDD-86DA-4AA3-8F1C-5F383CCC8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49" y="1340708"/>
            <a:ext cx="6169184" cy="4626888"/>
          </a:xfrm>
          <a:prstGeom prst="rect">
            <a:avLst/>
          </a:prstGeom>
        </p:spPr>
      </p:pic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07504" y="726728"/>
            <a:ext cx="235530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ja-JP" altLang="en-US" sz="2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①タイトル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332752" y="726728"/>
            <a:ext cx="3024336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ja-JP" altLang="en-US" sz="2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③イメージ写真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73406" y="2057400"/>
            <a:ext cx="6458834" cy="41334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5397501" y="1264508"/>
            <a:ext cx="1334740" cy="11521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48176" y="6135960"/>
            <a:ext cx="4495832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ja-JP" altLang="en-US" sz="2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</a:t>
            </a:r>
            <a:r>
              <a:rPr lang="en-US" altLang="ja-JP" sz="2800" dirty="0" err="1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2D</a:t>
            </a:r>
            <a:r>
              <a:rPr lang="ja-JP" altLang="en-US" sz="2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クロマトグラム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73406" y="1264508"/>
            <a:ext cx="5060594" cy="7166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0" y="0"/>
            <a:ext cx="9144000" cy="639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79512" y="11663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ページの構成</a:t>
            </a:r>
            <a:endParaRPr lang="en-US" altLang="ja-JP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1" name="Picture 5">
            <a:extLst>
              <a:ext uri="{FF2B5EF4-FFF2-40B4-BE49-F238E27FC236}">
                <a16:creationId xmlns:a16="http://schemas.microsoft.com/office/drawing/2014/main" id="{E922F1CB-ECC5-4677-8095-5954233D2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661" y="1340708"/>
            <a:ext cx="1008172" cy="100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645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8154E16-8406-4BB3-A62F-3FF93BBB0261}"/>
              </a:ext>
            </a:extLst>
          </p:cNvPr>
          <p:cNvGrpSpPr/>
          <p:nvPr/>
        </p:nvGrpSpPr>
        <p:grpSpPr>
          <a:xfrm>
            <a:off x="4583978" y="3305175"/>
            <a:ext cx="4447309" cy="3057525"/>
            <a:chOff x="0" y="571500"/>
            <a:chExt cx="9144000" cy="6286500"/>
          </a:xfrm>
        </p:grpSpPr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555BC724-DD9B-4B73-85CA-343A49936C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500"/>
              <a:ext cx="9144000" cy="6286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3">
              <a:extLst>
                <a:ext uri="{FF2B5EF4-FFF2-40B4-BE49-F238E27FC236}">
                  <a16:creationId xmlns:a16="http://schemas.microsoft.com/office/drawing/2014/main" id="{B5D8DEF4-DBE3-477F-B844-11D15F36F7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914400"/>
              <a:ext cx="8382000" cy="5575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7BC16E3-E1EE-48FD-A67D-6F681D038365}"/>
              </a:ext>
            </a:extLst>
          </p:cNvPr>
          <p:cNvSpPr/>
          <p:nvPr/>
        </p:nvSpPr>
        <p:spPr>
          <a:xfrm>
            <a:off x="0" y="0"/>
            <a:ext cx="9144000" cy="639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51" name="正方形/長方形 2">
            <a:extLst>
              <a:ext uri="{FF2B5EF4-FFF2-40B4-BE49-F238E27FC236}">
                <a16:creationId xmlns:a16="http://schemas.microsoft.com/office/drawing/2014/main" id="{B8BF1F44-6E0B-4B35-BBC8-85764BB72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8" y="747713"/>
            <a:ext cx="9032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液体クロマトグラフィー（</a:t>
            </a:r>
            <a:r>
              <a:rPr lang="en-US" altLang="ja-JP" sz="20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LC</a:t>
            </a:r>
            <a:r>
              <a:rPr lang="ja-JP" altLang="en-US" sz="20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）での成分分離後、成分イオンの質量を質量分析（</a:t>
            </a:r>
            <a:r>
              <a:rPr lang="en-US" altLang="ja-JP" sz="20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MS</a:t>
            </a:r>
            <a:r>
              <a:rPr lang="ja-JP" altLang="en-US" sz="20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）で測定したデータです</a:t>
            </a:r>
            <a:endParaRPr lang="en-US" altLang="ja-JP" sz="20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52" name="正方形/長方形 25">
            <a:extLst>
              <a:ext uri="{FF2B5EF4-FFF2-40B4-BE49-F238E27FC236}">
                <a16:creationId xmlns:a16="http://schemas.microsoft.com/office/drawing/2014/main" id="{5A695F68-E796-4167-8EF4-3A03B15C2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5163" y="6345237"/>
            <a:ext cx="2336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横軸：　</a:t>
            </a:r>
            <a:r>
              <a:rPr lang="en-US" altLang="ja-JP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LC</a:t>
            </a:r>
            <a:r>
              <a:rPr lang="ja-JP" altLang="en-US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の保持時間</a:t>
            </a:r>
            <a:r>
              <a:rPr lang="en-US" altLang="ja-JP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lang="ja-JP" altLang="en-US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分）</a:t>
            </a:r>
            <a:endParaRPr lang="en-US" altLang="ja-JP" sz="140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53" name="正方形/長方形 26">
            <a:extLst>
              <a:ext uri="{FF2B5EF4-FFF2-40B4-BE49-F238E27FC236}">
                <a16:creationId xmlns:a16="http://schemas.microsoft.com/office/drawing/2014/main" id="{2ED96FBE-F86A-4F48-837D-DAB7227A8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9" y="3806825"/>
            <a:ext cx="382447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7188" indent="-3571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Ａ：アミノ酸など</a:t>
            </a:r>
            <a:endParaRPr lang="en-US" altLang="ja-JP"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：多様な二次代謝産物など</a:t>
            </a:r>
            <a:endParaRPr lang="en-US" altLang="ja-JP"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：脂質成分など</a:t>
            </a:r>
            <a:endParaRPr lang="en-US" altLang="ja-JP"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D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：ペプチド類など</a:t>
            </a:r>
            <a:endParaRPr lang="en-US" altLang="ja-JP"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8" name="円/楕円 27">
            <a:extLst>
              <a:ext uri="{FF2B5EF4-FFF2-40B4-BE49-F238E27FC236}">
                <a16:creationId xmlns:a16="http://schemas.microsoft.com/office/drawing/2014/main" id="{90CEE674-0FA2-4653-869E-47C6CB4EBEDA}"/>
              </a:ext>
            </a:extLst>
          </p:cNvPr>
          <p:cNvSpPr/>
          <p:nvPr/>
        </p:nvSpPr>
        <p:spPr>
          <a:xfrm>
            <a:off x="5172075" y="5567363"/>
            <a:ext cx="924619" cy="504825"/>
          </a:xfrm>
          <a:prstGeom prst="ellipse">
            <a:avLst/>
          </a:prstGeom>
          <a:solidFill>
            <a:srgbClr val="0000CC">
              <a:alpha val="9804"/>
            </a:srgb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solidFill>
                <a:srgbClr val="0000CC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30" name="円/楕円 29">
            <a:extLst>
              <a:ext uri="{FF2B5EF4-FFF2-40B4-BE49-F238E27FC236}">
                <a16:creationId xmlns:a16="http://schemas.microsoft.com/office/drawing/2014/main" id="{30C0CE24-8A5B-468C-A114-AC44A6C1A821}"/>
              </a:ext>
            </a:extLst>
          </p:cNvPr>
          <p:cNvSpPr/>
          <p:nvPr/>
        </p:nvSpPr>
        <p:spPr>
          <a:xfrm>
            <a:off x="5900738" y="4292600"/>
            <a:ext cx="1871662" cy="1458913"/>
          </a:xfrm>
          <a:prstGeom prst="ellipse">
            <a:avLst/>
          </a:prstGeom>
          <a:solidFill>
            <a:srgbClr val="0000CC">
              <a:alpha val="10196"/>
            </a:srgb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31" name="円/楕円 30">
            <a:extLst>
              <a:ext uri="{FF2B5EF4-FFF2-40B4-BE49-F238E27FC236}">
                <a16:creationId xmlns:a16="http://schemas.microsoft.com/office/drawing/2014/main" id="{706C4851-E76B-44BD-91B5-401E7424AD5A}"/>
              </a:ext>
            </a:extLst>
          </p:cNvPr>
          <p:cNvSpPr/>
          <p:nvPr/>
        </p:nvSpPr>
        <p:spPr>
          <a:xfrm>
            <a:off x="7451725" y="4292600"/>
            <a:ext cx="1106488" cy="1454150"/>
          </a:xfrm>
          <a:prstGeom prst="ellipse">
            <a:avLst/>
          </a:prstGeom>
          <a:solidFill>
            <a:srgbClr val="0000CC">
              <a:alpha val="10196"/>
            </a:srgb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32" name="円/楕円 31">
            <a:extLst>
              <a:ext uri="{FF2B5EF4-FFF2-40B4-BE49-F238E27FC236}">
                <a16:creationId xmlns:a16="http://schemas.microsoft.com/office/drawing/2014/main" id="{7BFE4164-3E1D-48A2-AD64-9DDCD035B083}"/>
              </a:ext>
            </a:extLst>
          </p:cNvPr>
          <p:cNvSpPr/>
          <p:nvPr/>
        </p:nvSpPr>
        <p:spPr>
          <a:xfrm rot="1415144">
            <a:off x="5497513" y="3976688"/>
            <a:ext cx="1093787" cy="1528762"/>
          </a:xfrm>
          <a:prstGeom prst="ellipse">
            <a:avLst/>
          </a:prstGeom>
          <a:solidFill>
            <a:srgbClr val="0000CC">
              <a:alpha val="10196"/>
            </a:srgb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059" name="テキスト ボックス 33">
            <a:extLst>
              <a:ext uri="{FF2B5EF4-FFF2-40B4-BE49-F238E27FC236}">
                <a16:creationId xmlns:a16="http://schemas.microsoft.com/office/drawing/2014/main" id="{A9351214-2E24-43D3-9601-6B713ED35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949" y="5618163"/>
            <a:ext cx="341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ja-JP" sz="2000" b="1" dirty="0">
                <a:solidFill>
                  <a:srgbClr val="0000CC"/>
                </a:solidFill>
                <a:ea typeface="ＭＳ Ｐゴシック" panose="020B0600070205080204" pitchFamily="50" charset="-128"/>
              </a:rPr>
              <a:t>A</a:t>
            </a:r>
            <a:endParaRPr kumimoji="1" lang="ja-JP" altLang="en-US" sz="1400" b="1" dirty="0">
              <a:solidFill>
                <a:srgbClr val="0000CC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061" name="テキスト ボックス 35">
            <a:extLst>
              <a:ext uri="{FF2B5EF4-FFF2-40B4-BE49-F238E27FC236}">
                <a16:creationId xmlns:a16="http://schemas.microsoft.com/office/drawing/2014/main" id="{13E14CC5-2731-4169-912E-ECB1F6EDA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313" y="4829175"/>
            <a:ext cx="3706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ja-JP" sz="2000" b="1" dirty="0">
                <a:solidFill>
                  <a:srgbClr val="0000CC"/>
                </a:solidFill>
                <a:ea typeface="ＭＳ Ｐゴシック" panose="020B0600070205080204" pitchFamily="50" charset="-128"/>
              </a:rPr>
              <a:t>B</a:t>
            </a:r>
            <a:endParaRPr kumimoji="1" lang="ja-JP" altLang="en-US" sz="1400" b="1" dirty="0">
              <a:solidFill>
                <a:srgbClr val="0000CC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062" name="テキスト ボックス 36">
            <a:extLst>
              <a:ext uri="{FF2B5EF4-FFF2-40B4-BE49-F238E27FC236}">
                <a16:creationId xmlns:a16="http://schemas.microsoft.com/office/drawing/2014/main" id="{97922702-4F58-429A-9ED2-56DEFEA4E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7650" y="4797425"/>
            <a:ext cx="3706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ja-JP" sz="2000" b="1" dirty="0">
                <a:solidFill>
                  <a:srgbClr val="0000CC"/>
                </a:solidFill>
                <a:ea typeface="ＭＳ Ｐゴシック" panose="020B0600070205080204" pitchFamily="50" charset="-128"/>
              </a:rPr>
              <a:t>C</a:t>
            </a:r>
            <a:endParaRPr kumimoji="1" lang="ja-JP" altLang="en-US" sz="1400" b="1" dirty="0">
              <a:solidFill>
                <a:srgbClr val="0000CC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063" name="テキスト ボックス 37">
            <a:extLst>
              <a:ext uri="{FF2B5EF4-FFF2-40B4-BE49-F238E27FC236}">
                <a16:creationId xmlns:a16="http://schemas.microsoft.com/office/drawing/2014/main" id="{CB7EEBDD-EF0C-4E0D-AC40-D31EEFCE8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0" y="4418013"/>
            <a:ext cx="3706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ja-JP" sz="2000" b="1" dirty="0">
                <a:solidFill>
                  <a:srgbClr val="0000CC"/>
                </a:solidFill>
                <a:ea typeface="ＭＳ Ｐゴシック" panose="020B0600070205080204" pitchFamily="50" charset="-128"/>
              </a:rPr>
              <a:t>D</a:t>
            </a:r>
            <a:endParaRPr kumimoji="1" lang="ja-JP" altLang="en-US" sz="1400" b="1" dirty="0">
              <a:solidFill>
                <a:srgbClr val="0000CC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065" name="テキスト ボックス 41">
            <a:extLst>
              <a:ext uri="{FF2B5EF4-FFF2-40B4-BE49-F238E27FC236}">
                <a16:creationId xmlns:a16="http://schemas.microsoft.com/office/drawing/2014/main" id="{16656EBC-A1F4-4921-83C1-D10ED272B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15888"/>
            <a:ext cx="8424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データの見方　</a:t>
            </a:r>
            <a:r>
              <a:rPr lang="en-US" altLang="ja-JP"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2D</a:t>
            </a:r>
            <a:r>
              <a:rPr lang="ja-JP" altLang="en-US"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クロマトグラム　その１</a:t>
            </a:r>
            <a:endParaRPr lang="en-US" altLang="ja-JP" sz="2800" b="1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66" name="正方形/長方形 1">
            <a:extLst>
              <a:ext uri="{FF2B5EF4-FFF2-40B4-BE49-F238E27FC236}">
                <a16:creationId xmlns:a16="http://schemas.microsoft.com/office/drawing/2014/main" id="{6A1238BC-623C-4FEC-9BD4-B5CFFDD94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8" y="1725613"/>
            <a:ext cx="87042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09625" indent="-8096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横軸：　</a:t>
            </a:r>
            <a:r>
              <a:rPr lang="en-US" altLang="ja-JP" sz="180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LC</a:t>
            </a:r>
            <a:r>
              <a:rPr lang="ja-JP" altLang="en-US" sz="180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での溶出時間（分）。この分析条件では、水溶性のものほど早く、脂溶性のものほど遅く溶出します。</a:t>
            </a:r>
            <a:endParaRPr lang="en-US" altLang="ja-JP" sz="180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縦軸：　</a:t>
            </a:r>
            <a:r>
              <a:rPr lang="en-US" altLang="ja-JP" sz="180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MS</a:t>
            </a:r>
            <a:r>
              <a:rPr lang="ja-JP" altLang="en-US" sz="180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で検出した質量電荷比（</a:t>
            </a:r>
            <a:r>
              <a:rPr lang="en-US" altLang="ja-JP" sz="1800" i="1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m/z</a:t>
            </a:r>
            <a:r>
              <a:rPr lang="ja-JP" altLang="en-US" sz="180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lang="en-US" altLang="ja-JP" sz="180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赤色：　スポットとして見えるのが各成分で、色の濃さは検出強度を示します。</a:t>
            </a:r>
            <a:endParaRPr lang="en-US" altLang="ja-JP" sz="180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67" name="正方形/長方形 42">
            <a:extLst>
              <a:ext uri="{FF2B5EF4-FFF2-40B4-BE49-F238E27FC236}">
                <a16:creationId xmlns:a16="http://schemas.microsoft.com/office/drawing/2014/main" id="{1664A0B9-B0E1-4DE5-8DD6-B4E54C2D9C0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193257" y="4545682"/>
            <a:ext cx="23971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縦軸：　質量電荷比（</a:t>
            </a:r>
            <a:r>
              <a:rPr lang="en-US" altLang="ja-JP" sz="1400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m/z</a:t>
            </a:r>
            <a:r>
              <a:rPr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lang="en-US" altLang="ja-JP" sz="1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68" name="正方形/長方形 4">
            <a:extLst>
              <a:ext uri="{FF2B5EF4-FFF2-40B4-BE49-F238E27FC236}">
                <a16:creationId xmlns:a16="http://schemas.microsoft.com/office/drawing/2014/main" id="{32F7F586-4969-4D0D-A8DE-09302CA0C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13" y="3217863"/>
            <a:ext cx="4421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rgbClr val="E46C0A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主な成分のおおまかな位置</a:t>
            </a:r>
            <a:endParaRPr lang="en-US" altLang="ja-JP" sz="2000">
              <a:solidFill>
                <a:srgbClr val="E46C0A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770AE14-5996-4671-BA3D-55916364AFD5}"/>
              </a:ext>
            </a:extLst>
          </p:cNvPr>
          <p:cNvGrpSpPr/>
          <p:nvPr/>
        </p:nvGrpSpPr>
        <p:grpSpPr>
          <a:xfrm>
            <a:off x="4583978" y="3571875"/>
            <a:ext cx="4447309" cy="3057525"/>
            <a:chOff x="0" y="571500"/>
            <a:chExt cx="9144000" cy="6286500"/>
          </a:xfrm>
        </p:grpSpPr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7B9AD882-9536-4D24-AAA7-B88CFE5525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500"/>
              <a:ext cx="9144000" cy="6286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3">
              <a:extLst>
                <a:ext uri="{FF2B5EF4-FFF2-40B4-BE49-F238E27FC236}">
                  <a16:creationId xmlns:a16="http://schemas.microsoft.com/office/drawing/2014/main" id="{BE336CB9-C466-4D40-8C6A-F18A31F789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914400"/>
              <a:ext cx="8382000" cy="5575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BE02741-D931-44C6-9520-DD1FB7952D57}"/>
              </a:ext>
            </a:extLst>
          </p:cNvPr>
          <p:cNvSpPr/>
          <p:nvPr/>
        </p:nvSpPr>
        <p:spPr>
          <a:xfrm>
            <a:off x="0" y="0"/>
            <a:ext cx="9144000" cy="639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75" name="正方形/長方形 8">
            <a:extLst>
              <a:ext uri="{FF2B5EF4-FFF2-40B4-BE49-F238E27FC236}">
                <a16:creationId xmlns:a16="http://schemas.microsoft.com/office/drawing/2014/main" id="{BE065A23-EF31-4A56-9FFF-3BFE37A5F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4148138"/>
            <a:ext cx="43735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32.5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分以降は参考としてお取り扱いください。この時間は、カラムに強く保持された成分がゆっくりと溶出され、ピークの再現性が良くありません。</a:t>
            </a:r>
            <a:endParaRPr lang="en-US" altLang="ja-JP"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" name="下矢印 11">
            <a:extLst>
              <a:ext uri="{FF2B5EF4-FFF2-40B4-BE49-F238E27FC236}">
                <a16:creationId xmlns:a16="http://schemas.microsoft.com/office/drawing/2014/main" id="{CC2E82D2-5038-495B-8066-B0A913B139D6}"/>
              </a:ext>
            </a:extLst>
          </p:cNvPr>
          <p:cNvSpPr/>
          <p:nvPr/>
        </p:nvSpPr>
        <p:spPr>
          <a:xfrm>
            <a:off x="6794600" y="5734843"/>
            <a:ext cx="144463" cy="215900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3077" name="正方形/長方形 12">
            <a:extLst>
              <a:ext uri="{FF2B5EF4-FFF2-40B4-BE49-F238E27FC236}">
                <a16:creationId xmlns:a16="http://schemas.microsoft.com/office/drawing/2014/main" id="{FEECFA42-EF44-40C8-B07B-7BCBAEBE9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700" y="5457030"/>
            <a:ext cx="8413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IS</a:t>
            </a:r>
            <a:r>
              <a:rPr lang="ja-JP" altLang="en-US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由来</a:t>
            </a:r>
            <a:endParaRPr lang="en-US" altLang="ja-JP" sz="140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2" name="下矢印 21">
            <a:extLst>
              <a:ext uri="{FF2B5EF4-FFF2-40B4-BE49-F238E27FC236}">
                <a16:creationId xmlns:a16="http://schemas.microsoft.com/office/drawing/2014/main" id="{0545EA2F-8BF2-47C7-9B6E-7AC735F6DE13}"/>
              </a:ext>
            </a:extLst>
          </p:cNvPr>
          <p:cNvSpPr/>
          <p:nvPr/>
        </p:nvSpPr>
        <p:spPr>
          <a:xfrm rot="16200000">
            <a:off x="4846639" y="6223000"/>
            <a:ext cx="142875" cy="317500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3079" name="正方形/長方形 23">
            <a:extLst>
              <a:ext uri="{FF2B5EF4-FFF2-40B4-BE49-F238E27FC236}">
                <a16:creationId xmlns:a16="http://schemas.microsoft.com/office/drawing/2014/main" id="{DDC569F4-7E6F-46E0-801A-F84AFDFB6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4" y="6570759"/>
            <a:ext cx="8884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waste</a:t>
            </a:r>
          </a:p>
        </p:txBody>
      </p:sp>
      <p:sp>
        <p:nvSpPr>
          <p:cNvPr id="3081" name="テキスト ボックス 41">
            <a:extLst>
              <a:ext uri="{FF2B5EF4-FFF2-40B4-BE49-F238E27FC236}">
                <a16:creationId xmlns:a16="http://schemas.microsoft.com/office/drawing/2014/main" id="{AC1B14A5-8608-44A0-921C-269A3EA50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15888"/>
            <a:ext cx="8424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データの見方　</a:t>
            </a:r>
            <a:r>
              <a:rPr lang="en-US" altLang="ja-JP"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2D</a:t>
            </a:r>
            <a:r>
              <a:rPr lang="ja-JP" altLang="en-US"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クロマトグラム　その２</a:t>
            </a:r>
            <a:endParaRPr lang="en-US" altLang="ja-JP" sz="2800" b="1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82" name="正方形/長方形 42">
            <a:extLst>
              <a:ext uri="{FF2B5EF4-FFF2-40B4-BE49-F238E27FC236}">
                <a16:creationId xmlns:a16="http://schemas.microsoft.com/office/drawing/2014/main" id="{2F8F6521-2E5F-442D-A4AB-9DDA491A1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844550"/>
            <a:ext cx="441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E46C0A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サンプル由来ではないシグナル</a:t>
            </a:r>
            <a:endParaRPr lang="en-US" altLang="ja-JP" sz="2000" dirty="0">
              <a:solidFill>
                <a:srgbClr val="E46C0A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83" name="正方形/長方形 43">
            <a:extLst>
              <a:ext uri="{FF2B5EF4-FFF2-40B4-BE49-F238E27FC236}">
                <a16:creationId xmlns:a16="http://schemas.microsoft.com/office/drawing/2014/main" id="{E3DA3D51-74DE-46BB-830B-01A2CE1848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346200"/>
            <a:ext cx="885825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21.4-21.6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分あたりに、内部標準（</a:t>
            </a: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IS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）として加えた試薬（</a:t>
            </a: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7-hydroxy-5-methylflavone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）が検出されています。</a:t>
            </a:r>
            <a:endParaRPr lang="en-US" altLang="ja-JP"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</a:t>
            </a: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分および</a:t>
            </a: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38.5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</a:t>
            </a: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40.5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分に帯状に見えるものは、</a:t>
            </a:r>
            <a:r>
              <a:rPr lang="en-US" altLang="ja-JP" sz="1800" i="1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m/z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値補正のためのキャリブレーション試薬です。この時間帯は流路を切り替え、</a:t>
            </a: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LC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カラムからの溶出液は廃棄されています。</a:t>
            </a:r>
            <a:endParaRPr lang="en-US" altLang="ja-JP"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サンプルの代わりに水を用いたネガティブコントロール（</a:t>
            </a:r>
            <a:r>
              <a:rPr lang="en-US" altLang="ja-JP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mock</a:t>
            </a:r>
            <a:r>
              <a:rPr lang="ja-JP" altLang="en-US" sz="1800" dirty="0">
                <a:solidFill>
                  <a:srgbClr val="00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）でも多くのピークが検出されます。</a:t>
            </a:r>
            <a:endParaRPr lang="en-US" altLang="ja-JP" sz="1800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84" name="正方形/長方形 44">
            <a:extLst>
              <a:ext uri="{FF2B5EF4-FFF2-40B4-BE49-F238E27FC236}">
                <a16:creationId xmlns:a16="http://schemas.microsoft.com/office/drawing/2014/main" id="{011A2985-8A19-42A4-8511-8BABD820D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3571875"/>
            <a:ext cx="441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rgbClr val="E46C0A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その他の分析条件の特徴</a:t>
            </a:r>
            <a:endParaRPr lang="en-US" altLang="ja-JP" sz="2000">
              <a:solidFill>
                <a:srgbClr val="E46C0A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85" name="正方形/長方形 27">
            <a:extLst>
              <a:ext uri="{FF2B5EF4-FFF2-40B4-BE49-F238E27FC236}">
                <a16:creationId xmlns:a16="http://schemas.microsoft.com/office/drawing/2014/main" id="{F9326158-0B3F-4A11-ABED-713896386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40" y="3181568"/>
            <a:ext cx="30958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キャリブレーション試薬由来</a:t>
            </a:r>
            <a:endParaRPr lang="en-US" altLang="ja-JP" sz="1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9" name="左中かっこ 28">
            <a:extLst>
              <a:ext uri="{FF2B5EF4-FFF2-40B4-BE49-F238E27FC236}">
                <a16:creationId xmlns:a16="http://schemas.microsoft.com/office/drawing/2014/main" id="{3DFAFBD3-4E1C-4843-ACCE-2169E09764D5}"/>
              </a:ext>
            </a:extLst>
          </p:cNvPr>
          <p:cNvSpPr/>
          <p:nvPr/>
        </p:nvSpPr>
        <p:spPr>
          <a:xfrm rot="5400000" flipV="1">
            <a:off x="8603456" y="3405982"/>
            <a:ext cx="73025" cy="211138"/>
          </a:xfrm>
          <a:prstGeom prst="leftBrace">
            <a:avLst>
              <a:gd name="adj1" fmla="val 71164"/>
              <a:gd name="adj2" fmla="val 50000"/>
            </a:avLst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ea typeface="ＭＳ Ｐゴシック" panose="020B0600070205080204" pitchFamily="50" charset="-128"/>
            </a:endParaRPr>
          </a:p>
        </p:txBody>
      </p:sp>
      <p:sp>
        <p:nvSpPr>
          <p:cNvPr id="30" name="下矢印 21">
            <a:extLst>
              <a:ext uri="{FF2B5EF4-FFF2-40B4-BE49-F238E27FC236}">
                <a16:creationId xmlns:a16="http://schemas.microsoft.com/office/drawing/2014/main" id="{28E9D8C9-64DF-4327-9FBA-312C62AF799C}"/>
              </a:ext>
            </a:extLst>
          </p:cNvPr>
          <p:cNvSpPr/>
          <p:nvPr/>
        </p:nvSpPr>
        <p:spPr>
          <a:xfrm rot="16200000">
            <a:off x="8097441" y="6134497"/>
            <a:ext cx="144462" cy="496094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3088" name="正方形/長方形 31">
            <a:extLst>
              <a:ext uri="{FF2B5EF4-FFF2-40B4-BE49-F238E27FC236}">
                <a16:creationId xmlns:a16="http://schemas.microsoft.com/office/drawing/2014/main" id="{70987DE1-16D6-4426-91A8-021EB6663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2250" y="6570759"/>
            <a:ext cx="6127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参考</a:t>
            </a:r>
            <a:endParaRPr lang="en-US" altLang="ja-JP" sz="1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8" name="左中かっこ 17">
            <a:extLst>
              <a:ext uri="{FF2B5EF4-FFF2-40B4-BE49-F238E27FC236}">
                <a16:creationId xmlns:a16="http://schemas.microsoft.com/office/drawing/2014/main" id="{942C198F-DB8B-410D-91D7-2EAE2789E97E}"/>
              </a:ext>
            </a:extLst>
          </p:cNvPr>
          <p:cNvSpPr/>
          <p:nvPr/>
        </p:nvSpPr>
        <p:spPr>
          <a:xfrm rot="5400000" flipV="1">
            <a:off x="4921781" y="3405983"/>
            <a:ext cx="73025" cy="211138"/>
          </a:xfrm>
          <a:prstGeom prst="leftBrace">
            <a:avLst>
              <a:gd name="adj1" fmla="val 71164"/>
              <a:gd name="adj2" fmla="val 50000"/>
            </a:avLst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ea typeface="ＭＳ Ｐゴシック" panose="020B0600070205080204" pitchFamily="50" charset="-128"/>
            </a:endParaRPr>
          </a:p>
        </p:txBody>
      </p:sp>
      <p:sp>
        <p:nvSpPr>
          <p:cNvPr id="23" name="下矢印 21">
            <a:extLst>
              <a:ext uri="{FF2B5EF4-FFF2-40B4-BE49-F238E27FC236}">
                <a16:creationId xmlns:a16="http://schemas.microsoft.com/office/drawing/2014/main" id="{1EEACD8E-9CB9-4E49-B6ED-EF46D13C9079}"/>
              </a:ext>
            </a:extLst>
          </p:cNvPr>
          <p:cNvSpPr/>
          <p:nvPr/>
        </p:nvSpPr>
        <p:spPr>
          <a:xfrm rot="16200000">
            <a:off x="8521305" y="6216250"/>
            <a:ext cx="142875" cy="330997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kumimoji="1" lang="ja-JP" altLang="en-US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9436B1E-1F5B-4EC3-A3BB-CCFFE5055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6423" y="6570759"/>
            <a:ext cx="8884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waste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DDB347C-1383-426D-AB05-58862CEEB6A9}"/>
              </a:ext>
            </a:extLst>
          </p:cNvPr>
          <p:cNvSpPr/>
          <p:nvPr/>
        </p:nvSpPr>
        <p:spPr>
          <a:xfrm>
            <a:off x="5041900" y="3378200"/>
            <a:ext cx="584200" cy="88900"/>
          </a:xfrm>
          <a:custGeom>
            <a:avLst/>
            <a:gdLst>
              <a:gd name="connsiteX0" fmla="*/ 0 w 584200"/>
              <a:gd name="connsiteY0" fmla="*/ 88900 h 88900"/>
              <a:gd name="connsiteX1" fmla="*/ 584200 w 584200"/>
              <a:gd name="connsiteY1" fmla="*/ 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4200" h="88900">
                <a:moveTo>
                  <a:pt x="0" y="88900"/>
                </a:moveTo>
                <a:lnTo>
                  <a:pt x="584200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17048E67-C965-4C8F-BD99-7E8C5E9288E7}"/>
              </a:ext>
            </a:extLst>
          </p:cNvPr>
          <p:cNvSpPr/>
          <p:nvPr/>
        </p:nvSpPr>
        <p:spPr>
          <a:xfrm flipH="1">
            <a:off x="7969250" y="3378200"/>
            <a:ext cx="584200" cy="88900"/>
          </a:xfrm>
          <a:custGeom>
            <a:avLst/>
            <a:gdLst>
              <a:gd name="connsiteX0" fmla="*/ 0 w 584200"/>
              <a:gd name="connsiteY0" fmla="*/ 88900 h 88900"/>
              <a:gd name="connsiteX1" fmla="*/ 584200 w 584200"/>
              <a:gd name="connsiteY1" fmla="*/ 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4200" h="88900">
                <a:moveTo>
                  <a:pt x="0" y="88900"/>
                </a:moveTo>
                <a:lnTo>
                  <a:pt x="584200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23528" y="4437112"/>
            <a:ext cx="4392488" cy="22322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512" y="836712"/>
            <a:ext cx="871296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試料のイメージ写真です。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en-US" altLang="ja-JP" sz="2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2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ご注意：　実際の分析に使用したものでは必ずしもありません。</a:t>
            </a:r>
            <a:endParaRPr lang="en-US" altLang="ja-JP" sz="2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分析時に撮影したものだけではなく、下記のフリー素材集の写真も使用させていただきました。厚く御礼申し上げます。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4581128"/>
            <a:ext cx="44284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写真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AC		photo-</a:t>
            </a:r>
            <a:r>
              <a:rPr lang="en-US" altLang="ja-JP" sz="20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ac.com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花盛りの森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en-US" altLang="ja-JP" sz="20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forest17.com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フード・フォト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en-US" altLang="ja-JP" sz="20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food.foto.ne.jp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フォトック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en-US" altLang="ja-JP" sz="20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photock.jp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写真素材足成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en-US" altLang="ja-JP" sz="20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ashinari.com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無料画像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en-US" altLang="ja-JP" sz="2000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sozai-page.com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9144000" cy="639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11663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データの見方　②イメージ写真</a:t>
            </a:r>
            <a:endParaRPr lang="en-US" altLang="ja-JP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3491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CEAEA3C0-888F-4350-9B51-5FC7E3903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8BBD7AF9-DA5D-4B92-A2ED-6AFCCD57D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382000" cy="557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Text Box 4">
            <a:extLst>
              <a:ext uri="{FF2B5EF4-FFF2-40B4-BE49-F238E27FC236}">
                <a16:creationId xmlns:a16="http://schemas.microsoft.com/office/drawing/2014/main" id="{BD2EF30A-1220-4A0A-A937-AD509CA59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altLang="ja-JP" sz="2800" b="1" dirty="0">
                <a:solidFill>
                  <a:srgbClr val="595959"/>
                </a:solidFill>
                <a:latin typeface="メイリオ" panose="020B0604030504040204" pitchFamily="50" charset="-128"/>
                <a:ea typeface="ＭＳ Ｐゴシック" panose="020B0600070205080204" pitchFamily="50" charset="-128"/>
              </a:rPr>
              <a:t>Mock</a:t>
            </a:r>
            <a:r>
              <a:rPr lang="ja-JP" altLang="en-US" sz="2800" b="1" dirty="0">
                <a:solidFill>
                  <a:srgbClr val="595959"/>
                </a:solidFill>
                <a:latin typeface="メイリオ" panose="020B0604030504040204" pitchFamily="50" charset="-128"/>
                <a:ea typeface="ＭＳ Ｐゴシック" panose="020B0600070205080204" pitchFamily="50" charset="-128"/>
              </a:rPr>
              <a:t>サンプルの代表例　（ポジティブモード）</a:t>
            </a:r>
            <a:endParaRPr lang="en-US" altLang="ja-JP" sz="2800" b="1" dirty="0">
              <a:solidFill>
                <a:srgbClr val="595959"/>
              </a:solidFill>
              <a:latin typeface="メイリオ" panose="020B0604030504040204" pitchFamily="50" charset="-128"/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FAFA8D26-2B90-4FED-A54D-CCF35A255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>
            <a:extLst>
              <a:ext uri="{FF2B5EF4-FFF2-40B4-BE49-F238E27FC236}">
                <a16:creationId xmlns:a16="http://schemas.microsoft.com/office/drawing/2014/main" id="{9768CC23-9EA2-4E42-80B3-71AAB9EAC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382000" cy="557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F75FFC90-CD33-4BB9-A252-D632AECB6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altLang="ja-JP" sz="2800" b="1" dirty="0">
                <a:solidFill>
                  <a:srgbClr val="595959"/>
                </a:solidFill>
                <a:latin typeface="メイリオ" panose="020B0604030504040204" pitchFamily="50" charset="-128"/>
                <a:ea typeface="ＭＳ Ｐゴシック" panose="020B0600070205080204" pitchFamily="50" charset="-128"/>
              </a:rPr>
              <a:t>Mock</a:t>
            </a:r>
            <a:r>
              <a:rPr lang="ja-JP" altLang="en-US" sz="2800" b="1" dirty="0">
                <a:solidFill>
                  <a:srgbClr val="595959"/>
                </a:solidFill>
                <a:latin typeface="メイリオ" panose="020B0604030504040204" pitchFamily="50" charset="-128"/>
                <a:ea typeface="ＭＳ Ｐゴシック" panose="020B0600070205080204" pitchFamily="50" charset="-128"/>
              </a:rPr>
              <a:t>サンプルの代表例　（ネガティブモード）</a:t>
            </a:r>
            <a:endParaRPr lang="en-US" altLang="ja-JP" sz="2800" b="1" dirty="0">
              <a:solidFill>
                <a:srgbClr val="595959"/>
              </a:solidFill>
              <a:latin typeface="メイリオ" panose="020B0604030504040204" pitchFamily="50" charset="-128"/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563</Words>
  <Application>Microsoft Office PowerPoint</Application>
  <PresentationFormat>画面に合わせる (4:3)</PresentationFormat>
  <Paragraphs>62</Paragraphs>
  <Slides>8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BIZ UDPゴシック</vt:lpstr>
      <vt:lpstr>ＭＳ Ｐゴシック</vt:lpstr>
      <vt:lpstr>メイリオ</vt:lpstr>
      <vt:lpstr>游ゴシック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sakura</dc:creator>
  <cp:lastModifiedBy>Nozomu Sakurai</cp:lastModifiedBy>
  <cp:revision>26</cp:revision>
  <dcterms:created xsi:type="dcterms:W3CDTF">2018-06-28T02:05:37Z</dcterms:created>
  <dcterms:modified xsi:type="dcterms:W3CDTF">2024-02-06T01:45:01Z</dcterms:modified>
</cp:coreProperties>
</file>