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66" r:id="rId2"/>
    <p:sldId id="257" r:id="rId3"/>
    <p:sldId id="267" r:id="rId4"/>
    <p:sldId id="263" r:id="rId5"/>
    <p:sldId id="261" r:id="rId6"/>
    <p:sldId id="262" r:id="rId7"/>
    <p:sldId id="272" r:id="rId8"/>
    <p:sldId id="259" r:id="rId9"/>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90" d="100"/>
          <a:sy n="90" d="100"/>
        </p:scale>
        <p:origin x="144" y="2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0239071-D71C-4880-9906-F9402776548F}" type="datetimeFigureOut">
              <a:rPr kumimoji="1" lang="ja-JP" altLang="en-US" smtClean="0"/>
              <a:t>2024/2/6</a:t>
            </a:fld>
            <a:endParaRPr kumimoji="1" lang="ja-JP" altLang="en-US"/>
          </a:p>
        </p:txBody>
      </p:sp>
      <p:sp>
        <p:nvSpPr>
          <p:cNvPr id="4" name="スライド イメージ プレースホルダー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DEEFD6C-C89C-4270-BFB4-8832FBC2FCB7}" type="slidenum">
              <a:rPr kumimoji="1" lang="ja-JP" altLang="en-US" smtClean="0"/>
              <a:t>‹#›</a:t>
            </a:fld>
            <a:endParaRPr kumimoji="1" lang="ja-JP" altLang="en-US"/>
          </a:p>
        </p:txBody>
      </p:sp>
    </p:spTree>
    <p:extLst>
      <p:ext uri="{BB962C8B-B14F-4D97-AF65-F5344CB8AC3E}">
        <p14:creationId xmlns:p14="http://schemas.microsoft.com/office/powerpoint/2010/main" val="4238525935"/>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FDEEFD6C-C89C-4270-BFB4-8832FBC2FCB7}" type="slidenum">
              <a:rPr kumimoji="1" lang="ja-JP" altLang="en-US" smtClean="0"/>
              <a:t>2</a:t>
            </a:fld>
            <a:endParaRPr kumimoji="1" lang="ja-JP" altLang="en-US"/>
          </a:p>
        </p:txBody>
      </p:sp>
    </p:spTree>
    <p:extLst>
      <p:ext uri="{BB962C8B-B14F-4D97-AF65-F5344CB8AC3E}">
        <p14:creationId xmlns:p14="http://schemas.microsoft.com/office/powerpoint/2010/main" val="14977864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a:t>マスタ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 サブタイトルの書式設定</a:t>
            </a:r>
          </a:p>
        </p:txBody>
      </p:sp>
      <p:sp>
        <p:nvSpPr>
          <p:cNvPr id="4" name="日付プレースホルダ 3"/>
          <p:cNvSpPr>
            <a:spLocks noGrp="1"/>
          </p:cNvSpPr>
          <p:nvPr>
            <p:ph type="dt" sz="half" idx="10"/>
          </p:nvPr>
        </p:nvSpPr>
        <p:spPr/>
        <p:txBody>
          <a:bodyPr/>
          <a:lstStyle/>
          <a:p>
            <a:fld id="{E90ED720-0104-4369-84BC-D37694168613}" type="datetimeFigureOut">
              <a:rPr kumimoji="1" lang="ja-JP" altLang="en-US" smtClean="0"/>
              <a:t>2024/2/6</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E90ED720-0104-4369-84BC-D37694168613}" type="datetimeFigureOut">
              <a:rPr kumimoji="1" lang="ja-JP" altLang="en-US" smtClean="0"/>
              <a:t>2024/2/6</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a:t>マスタ タイトルの書式設定</a:t>
            </a:r>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E90ED720-0104-4369-84BC-D37694168613}" type="datetimeFigureOut">
              <a:rPr kumimoji="1" lang="ja-JP" altLang="en-US" smtClean="0"/>
              <a:t>2024/2/6</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idx="1"/>
          </p:nvPr>
        </p:nvSpPr>
        <p:spPr/>
        <p:txBody>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E90ED720-0104-4369-84BC-D37694168613}" type="datetimeFigureOut">
              <a:rPr kumimoji="1" lang="ja-JP" altLang="en-US" smtClean="0"/>
              <a:t>2024/2/6</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 テキストの書式設定</a:t>
            </a:r>
          </a:p>
        </p:txBody>
      </p:sp>
      <p:sp>
        <p:nvSpPr>
          <p:cNvPr id="4" name="日付プレースホルダ 3"/>
          <p:cNvSpPr>
            <a:spLocks noGrp="1"/>
          </p:cNvSpPr>
          <p:nvPr>
            <p:ph type="dt" sz="half" idx="10"/>
          </p:nvPr>
        </p:nvSpPr>
        <p:spPr/>
        <p:txBody>
          <a:bodyPr/>
          <a:lstStyle/>
          <a:p>
            <a:fld id="{E90ED720-0104-4369-84BC-D37694168613}" type="datetimeFigureOut">
              <a:rPr kumimoji="1" lang="ja-JP" altLang="en-US" smtClean="0"/>
              <a:t>2024/2/6</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 4"/>
          <p:cNvSpPr>
            <a:spLocks noGrp="1"/>
          </p:cNvSpPr>
          <p:nvPr>
            <p:ph type="dt" sz="half" idx="10"/>
          </p:nvPr>
        </p:nvSpPr>
        <p:spPr/>
        <p:txBody>
          <a:bodyPr/>
          <a:lstStyle/>
          <a:p>
            <a:fld id="{E90ED720-0104-4369-84BC-D37694168613}" type="datetimeFigureOut">
              <a:rPr kumimoji="1" lang="ja-JP" altLang="en-US" smtClean="0"/>
              <a:t>2024/2/6</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 6"/>
          <p:cNvSpPr>
            <a:spLocks noGrp="1"/>
          </p:cNvSpPr>
          <p:nvPr>
            <p:ph type="dt" sz="half" idx="10"/>
          </p:nvPr>
        </p:nvSpPr>
        <p:spPr/>
        <p:txBody>
          <a:bodyPr/>
          <a:lstStyle/>
          <a:p>
            <a:fld id="{E90ED720-0104-4369-84BC-D37694168613}" type="datetimeFigureOut">
              <a:rPr kumimoji="1" lang="ja-JP" altLang="en-US" smtClean="0"/>
              <a:t>2024/2/6</a:t>
            </a:fld>
            <a:endParaRPr kumimoji="1" lang="ja-JP" altLang="en-US"/>
          </a:p>
        </p:txBody>
      </p:sp>
      <p:sp>
        <p:nvSpPr>
          <p:cNvPr id="8" name="フッター プレースホルダ 7"/>
          <p:cNvSpPr>
            <a:spLocks noGrp="1"/>
          </p:cNvSpPr>
          <p:nvPr>
            <p:ph type="ftr" sz="quarter" idx="11"/>
          </p:nvPr>
        </p:nvSpPr>
        <p:spPr/>
        <p:txBody>
          <a:bodyPr/>
          <a:lstStyle/>
          <a:p>
            <a:endParaRPr kumimoji="1" lang="ja-JP" altLang="en-US"/>
          </a:p>
        </p:txBody>
      </p:sp>
      <p:sp>
        <p:nvSpPr>
          <p:cNvPr id="9" name="スライド番号プレースホルダ 8"/>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日付プレースホルダ 2"/>
          <p:cNvSpPr>
            <a:spLocks noGrp="1"/>
          </p:cNvSpPr>
          <p:nvPr>
            <p:ph type="dt" sz="half" idx="10"/>
          </p:nvPr>
        </p:nvSpPr>
        <p:spPr/>
        <p:txBody>
          <a:bodyPr/>
          <a:lstStyle/>
          <a:p>
            <a:fld id="{E90ED720-0104-4369-84BC-D37694168613}" type="datetimeFigureOut">
              <a:rPr kumimoji="1" lang="ja-JP" altLang="en-US" smtClean="0"/>
              <a:t>2024/2/6</a:t>
            </a:fld>
            <a:endParaRPr kumimoji="1" lang="ja-JP" altLang="en-US"/>
          </a:p>
        </p:txBody>
      </p:sp>
      <p:sp>
        <p:nvSpPr>
          <p:cNvPr id="4" name="フッター プレースホルダ 3"/>
          <p:cNvSpPr>
            <a:spLocks noGrp="1"/>
          </p:cNvSpPr>
          <p:nvPr>
            <p:ph type="ftr" sz="quarter" idx="11"/>
          </p:nvPr>
        </p:nvSpPr>
        <p:spPr/>
        <p:txBody>
          <a:bodyPr/>
          <a:lstStyle/>
          <a:p>
            <a:endParaRPr kumimoji="1" lang="ja-JP" altLang="en-US"/>
          </a:p>
        </p:txBody>
      </p:sp>
      <p:sp>
        <p:nvSpPr>
          <p:cNvPr id="5" name="スライド番号プレースホルダ 4"/>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E90ED720-0104-4369-84BC-D37694168613}" type="datetimeFigureOut">
              <a:rPr kumimoji="1" lang="ja-JP" altLang="en-US" smtClean="0"/>
              <a:t>2024/2/6</a:t>
            </a:fld>
            <a:endParaRPr kumimoji="1" lang="ja-JP" altLang="en-US"/>
          </a:p>
        </p:txBody>
      </p:sp>
      <p:sp>
        <p:nvSpPr>
          <p:cNvPr id="3" name="フッター プレースホルダ 2"/>
          <p:cNvSpPr>
            <a:spLocks noGrp="1"/>
          </p:cNvSpPr>
          <p:nvPr>
            <p:ph type="ftr" sz="quarter" idx="11"/>
          </p:nvPr>
        </p:nvSpPr>
        <p:spPr/>
        <p:txBody>
          <a:bodyPr/>
          <a:lstStyle/>
          <a:p>
            <a:endParaRPr kumimoji="1" lang="ja-JP" altLang="en-US"/>
          </a:p>
        </p:txBody>
      </p:sp>
      <p:sp>
        <p:nvSpPr>
          <p:cNvPr id="4" name="スライド番号プレースホルダ 3"/>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a:t>マスタ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fld id="{E90ED720-0104-4369-84BC-D37694168613}" type="datetimeFigureOut">
              <a:rPr kumimoji="1" lang="ja-JP" altLang="en-US" smtClean="0"/>
              <a:t>2024/2/6</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 タイトルの書式設定</a:t>
            </a:r>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fld id="{E90ED720-0104-4369-84BC-D37694168613}" type="datetimeFigureOut">
              <a:rPr kumimoji="1" lang="ja-JP" altLang="en-US" smtClean="0"/>
              <a:t>2024/2/6</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a:t>マスタ タイトルの書式設定</a:t>
            </a:r>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90ED720-0104-4369-84BC-D37694168613}" type="datetimeFigureOut">
              <a:rPr kumimoji="1" lang="ja-JP" altLang="en-US" smtClean="0"/>
              <a:t>2024/2/6</a:t>
            </a:fld>
            <a:endParaRPr kumimoji="1" lang="ja-JP" altLang="en-US"/>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D8002D-B5B0-4BAC-B1F6-782DDCCE6D9C}" type="slidenum">
              <a:rPr kumimoji="1" lang="ja-JP" altLang="en-US" smtClean="0"/>
              <a:t>‹#›</a:t>
            </a:fld>
            <a:endParaRPr kumimoji="1"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正方形/長方形 11"/>
          <p:cNvSpPr/>
          <p:nvPr/>
        </p:nvSpPr>
        <p:spPr>
          <a:xfrm>
            <a:off x="0" y="836712"/>
            <a:ext cx="9144000" cy="252028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3" name="テキスト ボックス 12"/>
          <p:cNvSpPr txBox="1"/>
          <p:nvPr/>
        </p:nvSpPr>
        <p:spPr>
          <a:xfrm>
            <a:off x="323528" y="1077704"/>
            <a:ext cx="8568952" cy="1631216"/>
          </a:xfrm>
          <a:prstGeom prst="rect">
            <a:avLst/>
          </a:prstGeom>
          <a:noFill/>
        </p:spPr>
        <p:txBody>
          <a:bodyPr wrap="square" rtlCol="0">
            <a:spAutoFit/>
          </a:bodyPr>
          <a:lstStyle/>
          <a:p>
            <a:r>
              <a:rPr kumimoji="1" lang="en-US" altLang="ja-JP" sz="10000" dirty="0" err="1">
                <a:solidFill>
                  <a:schemeClr val="bg1"/>
                </a:solidFill>
                <a:ea typeface="メイリオ" panose="020B0604030504040204" pitchFamily="50" charset="-128"/>
                <a:cs typeface="メイリオ" panose="020B0604030504040204" pitchFamily="50" charset="-128"/>
              </a:rPr>
              <a:t>MassChroBook</a:t>
            </a:r>
            <a:endParaRPr kumimoji="1" lang="ja-JP" altLang="en-US" sz="10000" dirty="0">
              <a:solidFill>
                <a:schemeClr val="bg1"/>
              </a:solidFill>
              <a:ea typeface="メイリオ" panose="020B0604030504040204" pitchFamily="50" charset="-128"/>
              <a:cs typeface="メイリオ" panose="020B0604030504040204" pitchFamily="50" charset="-128"/>
            </a:endParaRPr>
          </a:p>
        </p:txBody>
      </p:sp>
      <p:sp>
        <p:nvSpPr>
          <p:cNvPr id="5" name="テキスト ボックス 4"/>
          <p:cNvSpPr txBox="1"/>
          <p:nvPr/>
        </p:nvSpPr>
        <p:spPr>
          <a:xfrm>
            <a:off x="427290" y="2420888"/>
            <a:ext cx="3025252" cy="646331"/>
          </a:xfrm>
          <a:prstGeom prst="rect">
            <a:avLst/>
          </a:prstGeom>
          <a:noFill/>
        </p:spPr>
        <p:txBody>
          <a:bodyPr wrap="none" rtlCol="0">
            <a:spAutoFit/>
          </a:bodyPr>
          <a:lstStyle/>
          <a:p>
            <a:r>
              <a:rPr kumimoji="1" lang="en-US" altLang="ja-JP" sz="3600" dirty="0">
                <a:solidFill>
                  <a:schemeClr val="bg1"/>
                </a:solidFill>
              </a:rPr>
              <a:t>Guide for users</a:t>
            </a:r>
            <a:endParaRPr kumimoji="1" lang="ja-JP" altLang="en-US" sz="3600" dirty="0">
              <a:solidFill>
                <a:schemeClr val="bg1"/>
              </a:solidFill>
            </a:endParaRPr>
          </a:p>
        </p:txBody>
      </p:sp>
      <p:sp>
        <p:nvSpPr>
          <p:cNvPr id="7" name="テキスト ボックス 6"/>
          <p:cNvSpPr txBox="1"/>
          <p:nvPr/>
        </p:nvSpPr>
        <p:spPr>
          <a:xfrm>
            <a:off x="427290" y="4797152"/>
            <a:ext cx="6571962" cy="1384995"/>
          </a:xfrm>
          <a:prstGeom prst="rect">
            <a:avLst/>
          </a:prstGeom>
          <a:noFill/>
        </p:spPr>
        <p:txBody>
          <a:bodyPr wrap="square" rtlCol="0">
            <a:spAutoFit/>
          </a:bodyPr>
          <a:lstStyle/>
          <a:p>
            <a:r>
              <a:rPr kumimoji="1" lang="en-US" altLang="ja-JP" sz="2800" dirty="0"/>
              <a:t>National Institute of Genetics</a:t>
            </a:r>
          </a:p>
          <a:p>
            <a:r>
              <a:rPr lang="en-US" altLang="ja-JP" sz="2800" dirty="0" err="1"/>
              <a:t>Kazusa</a:t>
            </a:r>
            <a:r>
              <a:rPr lang="en-US" altLang="ja-JP" sz="2800" dirty="0"/>
              <a:t> DNA Research Institute</a:t>
            </a:r>
          </a:p>
          <a:p>
            <a:r>
              <a:rPr kumimoji="1" lang="en-US" altLang="ja-JP" sz="2800" dirty="0"/>
              <a:t>Sakura Scientific Co. Ltd.</a:t>
            </a:r>
            <a:endParaRPr kumimoji="1" lang="ja-JP" altLang="en-US" sz="2800" dirty="0"/>
          </a:p>
        </p:txBody>
      </p:sp>
    </p:spTree>
    <p:extLst>
      <p:ext uri="{BB962C8B-B14F-4D97-AF65-F5344CB8AC3E}">
        <p14:creationId xmlns:p14="http://schemas.microsoft.com/office/powerpoint/2010/main" val="371537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a:extLst>
              <a:ext uri="{FF2B5EF4-FFF2-40B4-BE49-F238E27FC236}">
                <a16:creationId xmlns:a16="http://schemas.microsoft.com/office/drawing/2014/main" id="{01D716DD-989A-4D6C-B4AC-8962698E42F7}"/>
              </a:ext>
            </a:extLst>
          </p:cNvPr>
          <p:cNvPicPr>
            <a:picLocks noChangeAspect="1"/>
          </p:cNvPicPr>
          <p:nvPr/>
        </p:nvPicPr>
        <p:blipFill rotWithShape="1">
          <a:blip r:embed="rId3"/>
          <a:srcRect b="13142"/>
          <a:stretch/>
        </p:blipFill>
        <p:spPr>
          <a:xfrm>
            <a:off x="5067101" y="2683630"/>
            <a:ext cx="3870506" cy="3375031"/>
          </a:xfrm>
          <a:prstGeom prst="rect">
            <a:avLst/>
          </a:prstGeom>
        </p:spPr>
      </p:pic>
      <p:sp>
        <p:nvSpPr>
          <p:cNvPr id="14" name="正方形/長方形 13"/>
          <p:cNvSpPr/>
          <p:nvPr/>
        </p:nvSpPr>
        <p:spPr>
          <a:xfrm>
            <a:off x="0" y="0"/>
            <a:ext cx="9144000" cy="639852"/>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0" name="テキスト ボックス 9"/>
          <p:cNvSpPr txBox="1"/>
          <p:nvPr/>
        </p:nvSpPr>
        <p:spPr>
          <a:xfrm>
            <a:off x="186408" y="789672"/>
            <a:ext cx="8706072" cy="1631216"/>
          </a:xfrm>
          <a:prstGeom prst="rect">
            <a:avLst/>
          </a:prstGeom>
          <a:noFill/>
        </p:spPr>
        <p:txBody>
          <a:bodyPr wrap="square" rtlCol="0">
            <a:spAutoFit/>
          </a:bodyPr>
          <a:lstStyle/>
          <a:p>
            <a:r>
              <a:rPr lang="en-US" altLang="ja-JP" sz="2000" dirty="0" err="1"/>
              <a:t>MassChroBook</a:t>
            </a:r>
            <a:r>
              <a:rPr lang="en-US" altLang="ja-JP" sz="2000" dirty="0"/>
              <a:t> is a collection of 2-dimensional (2D) mass chromatogram images which are obtained from metabolome analysis of various samples using liquid chromatography (LC) - mass spectrometry (MS). A visualization of the peak detection profiles will help an intuitive understanding of the chemical differences between the samples.</a:t>
            </a:r>
          </a:p>
        </p:txBody>
      </p:sp>
      <p:sp>
        <p:nvSpPr>
          <p:cNvPr id="13" name="テキスト ボックス 12"/>
          <p:cNvSpPr txBox="1"/>
          <p:nvPr/>
        </p:nvSpPr>
        <p:spPr>
          <a:xfrm>
            <a:off x="179512" y="116632"/>
            <a:ext cx="8424936" cy="523220"/>
          </a:xfrm>
          <a:prstGeom prst="rect">
            <a:avLst/>
          </a:prstGeom>
          <a:noFill/>
        </p:spPr>
        <p:txBody>
          <a:bodyPr wrap="square" rtlCol="0">
            <a:spAutoFit/>
          </a:bodyPr>
          <a:lstStyle/>
          <a:p>
            <a:r>
              <a:rPr lang="en-US" altLang="ja-JP" sz="28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About </a:t>
            </a:r>
            <a:r>
              <a:rPr lang="en-US" altLang="ja-JP" sz="2800" b="1" dirty="0" err="1">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MassChroBook</a:t>
            </a:r>
            <a:endParaRPr lang="en-US" altLang="ja-JP" sz="28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5" name="テキスト ボックス 14"/>
          <p:cNvSpPr txBox="1"/>
          <p:nvPr/>
        </p:nvSpPr>
        <p:spPr>
          <a:xfrm>
            <a:off x="869955" y="4777412"/>
            <a:ext cx="3064237" cy="400110"/>
          </a:xfrm>
          <a:prstGeom prst="rect">
            <a:avLst/>
          </a:prstGeom>
          <a:noFill/>
        </p:spPr>
        <p:txBody>
          <a:bodyPr wrap="none" rtlCol="0">
            <a:spAutoFit/>
          </a:bodyPr>
          <a:lstStyle/>
          <a:p>
            <a:r>
              <a:rPr lang="en-US" altLang="ja-JP" sz="2000" dirty="0">
                <a:solidFill>
                  <a:srgbClr val="0000CC"/>
                </a:solidFill>
              </a:rPr>
              <a:t>http://</a:t>
            </a:r>
            <a:r>
              <a:rPr lang="en-US" altLang="ja-JP" sz="2000" dirty="0" err="1">
                <a:solidFill>
                  <a:srgbClr val="0000CC"/>
                </a:solidFill>
              </a:rPr>
              <a:t>metabolites.in</a:t>
            </a:r>
            <a:r>
              <a:rPr lang="en-US" altLang="ja-JP" sz="2000" dirty="0">
                <a:solidFill>
                  <a:srgbClr val="0000CC"/>
                </a:solidFill>
              </a:rPr>
              <a:t>/foods</a:t>
            </a:r>
            <a:endParaRPr kumimoji="1" lang="ja-JP" altLang="en-US" sz="2000" dirty="0">
              <a:solidFill>
                <a:srgbClr val="0000CC"/>
              </a:solidFill>
            </a:endParaRPr>
          </a:p>
        </p:txBody>
      </p:sp>
      <p:pic>
        <p:nvPicPr>
          <p:cNvPr id="16" name="Picture 2" descr="http://metabolites.in/foods/image/fmrepo_icon.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87378" y="4574316"/>
            <a:ext cx="508451" cy="482846"/>
          </a:xfrm>
          <a:prstGeom prst="rect">
            <a:avLst/>
          </a:prstGeom>
          <a:noFill/>
          <a:extLst>
            <a:ext uri="{909E8E84-426E-40DD-AFC4-6F175D3DCCD1}">
              <a14:hiddenFill xmlns:a14="http://schemas.microsoft.com/office/drawing/2010/main">
                <a:solidFill>
                  <a:srgbClr val="FFFFFF"/>
                </a:solidFill>
              </a14:hiddenFill>
            </a:ext>
          </a:extLst>
        </p:spPr>
      </p:pic>
      <p:sp>
        <p:nvSpPr>
          <p:cNvPr id="17" name="テキスト ボックス 16"/>
          <p:cNvSpPr txBox="1"/>
          <p:nvPr/>
        </p:nvSpPr>
        <p:spPr>
          <a:xfrm>
            <a:off x="869955" y="4494621"/>
            <a:ext cx="3287182" cy="400110"/>
          </a:xfrm>
          <a:prstGeom prst="rect">
            <a:avLst/>
          </a:prstGeom>
          <a:noFill/>
        </p:spPr>
        <p:txBody>
          <a:bodyPr wrap="none" rtlCol="0">
            <a:spAutoFit/>
          </a:bodyPr>
          <a:lstStyle/>
          <a:p>
            <a:r>
              <a:rPr lang="en-US" altLang="ja-JP" sz="2000" dirty="0"/>
              <a:t>Food Metabolome Repository</a:t>
            </a:r>
            <a:endParaRPr kumimoji="1" lang="ja-JP" altLang="en-US" sz="2000" dirty="0"/>
          </a:p>
        </p:txBody>
      </p:sp>
      <p:sp>
        <p:nvSpPr>
          <p:cNvPr id="2" name="円/楕円 1"/>
          <p:cNvSpPr/>
          <p:nvPr/>
        </p:nvSpPr>
        <p:spPr>
          <a:xfrm>
            <a:off x="6348665" y="3898837"/>
            <a:ext cx="1307377" cy="1307377"/>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正方形/長方形 2"/>
          <p:cNvSpPr/>
          <p:nvPr/>
        </p:nvSpPr>
        <p:spPr>
          <a:xfrm>
            <a:off x="186408" y="2636912"/>
            <a:ext cx="4404912" cy="1015663"/>
          </a:xfrm>
          <a:prstGeom prst="rect">
            <a:avLst/>
          </a:prstGeom>
        </p:spPr>
        <p:txBody>
          <a:bodyPr wrap="square">
            <a:spAutoFit/>
          </a:bodyPr>
          <a:lstStyle/>
          <a:p>
            <a:pPr lvl="0"/>
            <a:r>
              <a:rPr lang="en-US" altLang="ja-JP" sz="2000" dirty="0" err="1">
                <a:solidFill>
                  <a:prstClr val="black"/>
                </a:solidFill>
              </a:rPr>
              <a:t>MassChroBook</a:t>
            </a:r>
            <a:r>
              <a:rPr lang="en-US" altLang="ja-JP" sz="2000" dirty="0">
                <a:solidFill>
                  <a:prstClr val="black"/>
                </a:solidFill>
              </a:rPr>
              <a:t> and the detailed analysis data are available at the “Metabolome Repository" websites below.</a:t>
            </a:r>
          </a:p>
        </p:txBody>
      </p:sp>
      <p:pic>
        <p:nvPicPr>
          <p:cNvPr id="11" name="Picture 2">
            <a:extLst>
              <a:ext uri="{FF2B5EF4-FFF2-40B4-BE49-F238E27FC236}">
                <a16:creationId xmlns:a16="http://schemas.microsoft.com/office/drawing/2014/main" id="{29A1A924-6EA8-43A1-B675-A85BC1FD2F5D}"/>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14943" y="5273186"/>
            <a:ext cx="607440" cy="607440"/>
          </a:xfrm>
          <a:prstGeom prst="rect">
            <a:avLst/>
          </a:prstGeom>
          <a:noFill/>
          <a:extLst>
            <a:ext uri="{909E8E84-426E-40DD-AFC4-6F175D3DCCD1}">
              <a14:hiddenFill xmlns:a14="http://schemas.microsoft.com/office/drawing/2010/main">
                <a:solidFill>
                  <a:srgbClr val="FFFFFF"/>
                </a:solidFill>
              </a14:hiddenFill>
            </a:ext>
          </a:extLst>
        </p:spPr>
      </p:pic>
      <p:sp>
        <p:nvSpPr>
          <p:cNvPr id="12" name="テキスト ボックス 11">
            <a:extLst>
              <a:ext uri="{FF2B5EF4-FFF2-40B4-BE49-F238E27FC236}">
                <a16:creationId xmlns:a16="http://schemas.microsoft.com/office/drawing/2014/main" id="{1F2790FD-CCAE-401B-8047-55DB3093D4B4}"/>
              </a:ext>
            </a:extLst>
          </p:cNvPr>
          <p:cNvSpPr txBox="1"/>
          <p:nvPr/>
        </p:nvSpPr>
        <p:spPr>
          <a:xfrm>
            <a:off x="869955" y="5344854"/>
            <a:ext cx="3302764" cy="400110"/>
          </a:xfrm>
          <a:prstGeom prst="rect">
            <a:avLst/>
          </a:prstGeom>
          <a:noFill/>
        </p:spPr>
        <p:txBody>
          <a:bodyPr wrap="none" rtlCol="0">
            <a:spAutoFit/>
          </a:bodyPr>
          <a:lstStyle/>
          <a:p>
            <a:r>
              <a:rPr lang="en-US" altLang="ja-JP" sz="2000" dirty="0"/>
              <a:t>Plant Metabolome Repository</a:t>
            </a:r>
            <a:endParaRPr kumimoji="1" lang="ja-JP" altLang="en-US" sz="2000" dirty="0"/>
          </a:p>
        </p:txBody>
      </p:sp>
      <p:sp>
        <p:nvSpPr>
          <p:cNvPr id="18" name="テキスト ボックス 17">
            <a:extLst>
              <a:ext uri="{FF2B5EF4-FFF2-40B4-BE49-F238E27FC236}">
                <a16:creationId xmlns:a16="http://schemas.microsoft.com/office/drawing/2014/main" id="{928B76E2-D890-414C-8F37-52443340BD5F}"/>
              </a:ext>
            </a:extLst>
          </p:cNvPr>
          <p:cNvSpPr txBox="1"/>
          <p:nvPr/>
        </p:nvSpPr>
        <p:spPr>
          <a:xfrm>
            <a:off x="869955" y="5627645"/>
            <a:ext cx="3123356" cy="400110"/>
          </a:xfrm>
          <a:prstGeom prst="rect">
            <a:avLst/>
          </a:prstGeom>
          <a:noFill/>
        </p:spPr>
        <p:txBody>
          <a:bodyPr wrap="none" rtlCol="0">
            <a:spAutoFit/>
          </a:bodyPr>
          <a:lstStyle/>
          <a:p>
            <a:r>
              <a:rPr lang="en-US" altLang="ja-JP" sz="2000" dirty="0">
                <a:solidFill>
                  <a:srgbClr val="0000CC"/>
                </a:solidFill>
              </a:rPr>
              <a:t>http://metabolites.in/plants</a:t>
            </a:r>
            <a:endParaRPr kumimoji="1" lang="ja-JP" altLang="en-US" sz="2000" dirty="0">
              <a:solidFill>
                <a:srgbClr val="0000CC"/>
              </a:solidFill>
            </a:endParaRPr>
          </a:p>
        </p:txBody>
      </p:sp>
      <p:pic>
        <p:nvPicPr>
          <p:cNvPr id="19" name="Picture 2">
            <a:extLst>
              <a:ext uri="{FF2B5EF4-FFF2-40B4-BE49-F238E27FC236}">
                <a16:creationId xmlns:a16="http://schemas.microsoft.com/office/drawing/2014/main" id="{AB69455D-F853-480C-AD27-89457A888194}"/>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20144" y="3748090"/>
            <a:ext cx="607440" cy="607440"/>
          </a:xfrm>
          <a:prstGeom prst="rect">
            <a:avLst/>
          </a:prstGeom>
          <a:noFill/>
          <a:extLst>
            <a:ext uri="{909E8E84-426E-40DD-AFC4-6F175D3DCCD1}">
              <a14:hiddenFill xmlns:a14="http://schemas.microsoft.com/office/drawing/2010/main">
                <a:solidFill>
                  <a:srgbClr val="FFFFFF"/>
                </a:solidFill>
              </a14:hiddenFill>
            </a:ext>
          </a:extLst>
        </p:spPr>
      </p:pic>
      <p:sp>
        <p:nvSpPr>
          <p:cNvPr id="20" name="テキスト ボックス 19">
            <a:extLst>
              <a:ext uri="{FF2B5EF4-FFF2-40B4-BE49-F238E27FC236}">
                <a16:creationId xmlns:a16="http://schemas.microsoft.com/office/drawing/2014/main" id="{4538F6D6-A5BB-4839-8977-34BAA457D886}"/>
              </a:ext>
            </a:extLst>
          </p:cNvPr>
          <p:cNvSpPr txBox="1"/>
          <p:nvPr/>
        </p:nvSpPr>
        <p:spPr>
          <a:xfrm>
            <a:off x="869955" y="3722121"/>
            <a:ext cx="3342005" cy="400110"/>
          </a:xfrm>
          <a:prstGeom prst="rect">
            <a:avLst/>
          </a:prstGeom>
          <a:noFill/>
        </p:spPr>
        <p:txBody>
          <a:bodyPr wrap="none" rtlCol="0">
            <a:spAutoFit/>
          </a:bodyPr>
          <a:lstStyle/>
          <a:p>
            <a:r>
              <a:rPr lang="en-US" altLang="ja-JP" sz="2000" dirty="0"/>
              <a:t>Thing Metabolome Repository</a:t>
            </a:r>
            <a:endParaRPr kumimoji="1" lang="ja-JP" altLang="en-US" sz="2000" dirty="0"/>
          </a:p>
        </p:txBody>
      </p:sp>
      <p:sp>
        <p:nvSpPr>
          <p:cNvPr id="21" name="テキスト ボックス 20">
            <a:extLst>
              <a:ext uri="{FF2B5EF4-FFF2-40B4-BE49-F238E27FC236}">
                <a16:creationId xmlns:a16="http://schemas.microsoft.com/office/drawing/2014/main" id="{EFAF1B1E-C2A3-40DE-A5EC-19FAADCEBBF7}"/>
              </a:ext>
            </a:extLst>
          </p:cNvPr>
          <p:cNvSpPr txBox="1"/>
          <p:nvPr/>
        </p:nvSpPr>
        <p:spPr>
          <a:xfrm>
            <a:off x="869955" y="3973622"/>
            <a:ext cx="3122521" cy="400110"/>
          </a:xfrm>
          <a:prstGeom prst="rect">
            <a:avLst/>
          </a:prstGeom>
          <a:noFill/>
        </p:spPr>
        <p:txBody>
          <a:bodyPr wrap="none" rtlCol="0">
            <a:spAutoFit/>
          </a:bodyPr>
          <a:lstStyle/>
          <a:p>
            <a:r>
              <a:rPr lang="en-US" altLang="ja-JP" sz="2000" dirty="0">
                <a:solidFill>
                  <a:srgbClr val="0000CC"/>
                </a:solidFill>
              </a:rPr>
              <a:t>http://metabolites.in/things</a:t>
            </a:r>
            <a:endParaRPr kumimoji="1" lang="ja-JP" altLang="en-US" sz="2000" dirty="0">
              <a:solidFill>
                <a:srgbClr val="0000CC"/>
              </a:solidFill>
            </a:endParaRPr>
          </a:p>
        </p:txBody>
      </p:sp>
      <p:sp>
        <p:nvSpPr>
          <p:cNvPr id="22" name="正方形/長方形 21">
            <a:extLst>
              <a:ext uri="{FF2B5EF4-FFF2-40B4-BE49-F238E27FC236}">
                <a16:creationId xmlns:a16="http://schemas.microsoft.com/office/drawing/2014/main" id="{851DE9F6-EF0D-4F96-8684-447E3B01D8ED}"/>
              </a:ext>
            </a:extLst>
          </p:cNvPr>
          <p:cNvSpPr/>
          <p:nvPr/>
        </p:nvSpPr>
        <p:spPr>
          <a:xfrm>
            <a:off x="214943" y="6058661"/>
            <a:ext cx="8751199" cy="646331"/>
          </a:xfrm>
          <a:prstGeom prst="rect">
            <a:avLst/>
          </a:prstGeom>
        </p:spPr>
        <p:txBody>
          <a:bodyPr wrap="square">
            <a:spAutoFit/>
          </a:bodyPr>
          <a:lstStyle/>
          <a:p>
            <a:pPr marL="285750" lvl="0" indent="-285750">
              <a:buFont typeface="Wingdings" panose="05000000000000000000" pitchFamily="2" charset="2"/>
              <a:buChar char="l"/>
            </a:pPr>
            <a:r>
              <a:rPr lang="en-US" altLang="ja-JP" dirty="0">
                <a:solidFill>
                  <a:srgbClr val="FF0000"/>
                </a:solidFill>
              </a:rPr>
              <a:t>The data in TMR are not comparable to those in FMR and PMR because different analytical instruments and conditions were used.</a:t>
            </a:r>
          </a:p>
        </p:txBody>
      </p:sp>
    </p:spTree>
    <p:extLst>
      <p:ext uri="{BB962C8B-B14F-4D97-AF65-F5344CB8AC3E}">
        <p14:creationId xmlns:p14="http://schemas.microsoft.com/office/powerpoint/2010/main" val="37872430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a:extLst>
              <a:ext uri="{FF2B5EF4-FFF2-40B4-BE49-F238E27FC236}">
                <a16:creationId xmlns:a16="http://schemas.microsoft.com/office/drawing/2014/main" id="{D4CF99B3-42BF-4084-B4AA-C538AD9A207B}"/>
              </a:ext>
            </a:extLst>
          </p:cNvPr>
          <p:cNvPicPr>
            <a:picLocks noChangeAspect="1"/>
          </p:cNvPicPr>
          <p:nvPr/>
        </p:nvPicPr>
        <p:blipFill>
          <a:blip r:embed="rId2"/>
          <a:stretch>
            <a:fillRect/>
          </a:stretch>
        </p:blipFill>
        <p:spPr>
          <a:xfrm>
            <a:off x="412649" y="1340708"/>
            <a:ext cx="6169184" cy="4626888"/>
          </a:xfrm>
          <a:prstGeom prst="rect">
            <a:avLst/>
          </a:prstGeom>
        </p:spPr>
      </p:pic>
      <p:sp>
        <p:nvSpPr>
          <p:cNvPr id="16" name="Text Box 4"/>
          <p:cNvSpPr txBox="1">
            <a:spLocks noChangeArrowheads="1"/>
          </p:cNvSpPr>
          <p:nvPr/>
        </p:nvSpPr>
        <p:spPr bwMode="auto">
          <a:xfrm>
            <a:off x="107504" y="726728"/>
            <a:ext cx="2355305"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r>
              <a:rPr lang="en-US" altLang="ja-JP" sz="2800" dirty="0">
                <a:solidFill>
                  <a:srgbClr val="FF0000"/>
                </a:solidFill>
                <a:latin typeface="BIZ UDPゴシック" panose="020B0400000000000000" pitchFamily="50" charset="-128"/>
                <a:ea typeface="BIZ UDPゴシック" panose="020B0400000000000000" pitchFamily="50" charset="-128"/>
              </a:rPr>
              <a:t>1)</a:t>
            </a:r>
            <a:r>
              <a:rPr lang="ja-JP" altLang="en-US" sz="2800" dirty="0">
                <a:solidFill>
                  <a:srgbClr val="FF0000"/>
                </a:solidFill>
                <a:latin typeface="BIZ UDPゴシック" panose="020B0400000000000000" pitchFamily="50" charset="-128"/>
                <a:ea typeface="BIZ UDPゴシック" panose="020B0400000000000000" pitchFamily="50" charset="-128"/>
              </a:rPr>
              <a:t> </a:t>
            </a:r>
            <a:r>
              <a:rPr lang="en-US" altLang="ja-JP" sz="2800" dirty="0">
                <a:solidFill>
                  <a:srgbClr val="FF0000"/>
                </a:solidFill>
                <a:latin typeface="BIZ UDPゴシック" panose="020B0400000000000000" pitchFamily="50" charset="-128"/>
                <a:ea typeface="BIZ UDPゴシック" panose="020B0400000000000000" pitchFamily="50" charset="-128"/>
              </a:rPr>
              <a:t>Title</a:t>
            </a:r>
            <a:endParaRPr lang="ja-JP" altLang="en-US" sz="2800" dirty="0">
              <a:solidFill>
                <a:srgbClr val="FF0000"/>
              </a:solidFill>
              <a:latin typeface="BIZ UDPゴシック" panose="020B0400000000000000" pitchFamily="50" charset="-128"/>
              <a:ea typeface="BIZ UDPゴシック" panose="020B0400000000000000" pitchFamily="50" charset="-128"/>
            </a:endParaRPr>
          </a:p>
        </p:txBody>
      </p:sp>
      <p:sp>
        <p:nvSpPr>
          <p:cNvPr id="17" name="Text Box 4"/>
          <p:cNvSpPr txBox="1">
            <a:spLocks noChangeArrowheads="1"/>
          </p:cNvSpPr>
          <p:nvPr/>
        </p:nvSpPr>
        <p:spPr bwMode="auto">
          <a:xfrm>
            <a:off x="5332752" y="726728"/>
            <a:ext cx="3631736"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r>
              <a:rPr lang="en-US" altLang="ja-JP" sz="2800" dirty="0">
                <a:solidFill>
                  <a:srgbClr val="FF0000"/>
                </a:solidFill>
                <a:latin typeface="BIZ UDPゴシック" panose="020B0400000000000000" pitchFamily="50" charset="-128"/>
                <a:ea typeface="BIZ UDPゴシック" panose="020B0400000000000000" pitchFamily="50" charset="-128"/>
              </a:rPr>
              <a:t>3) Sample photo</a:t>
            </a:r>
            <a:endParaRPr lang="ja-JP" altLang="en-US" sz="2800" dirty="0">
              <a:solidFill>
                <a:srgbClr val="FF0000"/>
              </a:solidFill>
              <a:latin typeface="BIZ UDPゴシック" panose="020B0400000000000000" pitchFamily="50" charset="-128"/>
              <a:ea typeface="BIZ UDPゴシック" panose="020B0400000000000000" pitchFamily="50" charset="-128"/>
            </a:endParaRPr>
          </a:p>
        </p:txBody>
      </p:sp>
      <p:sp>
        <p:nvSpPr>
          <p:cNvPr id="18" name="正方形/長方形 17"/>
          <p:cNvSpPr/>
          <p:nvPr/>
        </p:nvSpPr>
        <p:spPr>
          <a:xfrm>
            <a:off x="273406" y="2057400"/>
            <a:ext cx="6458834" cy="413342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正方形/長方形 1"/>
          <p:cNvSpPr/>
          <p:nvPr/>
        </p:nvSpPr>
        <p:spPr>
          <a:xfrm>
            <a:off x="5397501" y="1264508"/>
            <a:ext cx="1334740" cy="1152188"/>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Text Box 4"/>
          <p:cNvSpPr txBox="1">
            <a:spLocks noChangeArrowheads="1"/>
          </p:cNvSpPr>
          <p:nvPr/>
        </p:nvSpPr>
        <p:spPr bwMode="auto">
          <a:xfrm>
            <a:off x="148175" y="6135960"/>
            <a:ext cx="6433657"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r>
              <a:rPr lang="en-US" altLang="ja-JP" sz="2800" dirty="0">
                <a:solidFill>
                  <a:srgbClr val="FF0000"/>
                </a:solidFill>
                <a:latin typeface="BIZ UDPゴシック" panose="020B0400000000000000" pitchFamily="50" charset="-128"/>
                <a:ea typeface="BIZ UDPゴシック" panose="020B0400000000000000" pitchFamily="50" charset="-128"/>
              </a:rPr>
              <a:t>2) 2D-mass chromatogram</a:t>
            </a:r>
            <a:endParaRPr lang="ja-JP" altLang="en-US" sz="2800" dirty="0">
              <a:solidFill>
                <a:srgbClr val="FF0000"/>
              </a:solidFill>
              <a:latin typeface="BIZ UDPゴシック" panose="020B0400000000000000" pitchFamily="50" charset="-128"/>
              <a:ea typeface="BIZ UDPゴシック" panose="020B0400000000000000" pitchFamily="50" charset="-128"/>
            </a:endParaRPr>
          </a:p>
        </p:txBody>
      </p:sp>
      <p:sp>
        <p:nvSpPr>
          <p:cNvPr id="20" name="正方形/長方形 19"/>
          <p:cNvSpPr/>
          <p:nvPr/>
        </p:nvSpPr>
        <p:spPr>
          <a:xfrm>
            <a:off x="273406" y="1264508"/>
            <a:ext cx="5060594" cy="71669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正方形/長方形 21"/>
          <p:cNvSpPr/>
          <p:nvPr/>
        </p:nvSpPr>
        <p:spPr>
          <a:xfrm>
            <a:off x="0" y="0"/>
            <a:ext cx="9144000" cy="639852"/>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21" name="Picture 5">
            <a:extLst>
              <a:ext uri="{FF2B5EF4-FFF2-40B4-BE49-F238E27FC236}">
                <a16:creationId xmlns:a16="http://schemas.microsoft.com/office/drawing/2014/main" id="{E922F1CB-ECC5-4677-8095-5954233D2283}"/>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73661" y="1340708"/>
            <a:ext cx="1008172" cy="1008172"/>
          </a:xfrm>
          <a:prstGeom prst="rect">
            <a:avLst/>
          </a:prstGeom>
          <a:noFill/>
          <a:extLst>
            <a:ext uri="{909E8E84-426E-40DD-AFC4-6F175D3DCCD1}">
              <a14:hiddenFill xmlns:a14="http://schemas.microsoft.com/office/drawing/2010/main">
                <a:solidFill>
                  <a:srgbClr val="FFFFFF"/>
                </a:solidFill>
              </a14:hiddenFill>
            </a:ext>
          </a:extLst>
        </p:spPr>
      </p:pic>
      <p:sp>
        <p:nvSpPr>
          <p:cNvPr id="14" name="テキスト ボックス 13">
            <a:extLst>
              <a:ext uri="{FF2B5EF4-FFF2-40B4-BE49-F238E27FC236}">
                <a16:creationId xmlns:a16="http://schemas.microsoft.com/office/drawing/2014/main" id="{A748B739-26C8-4FA0-9555-A06666CDAE6C}"/>
              </a:ext>
            </a:extLst>
          </p:cNvPr>
          <p:cNvSpPr txBox="1"/>
          <p:nvPr/>
        </p:nvSpPr>
        <p:spPr>
          <a:xfrm>
            <a:off x="179512" y="116632"/>
            <a:ext cx="8424936" cy="523220"/>
          </a:xfrm>
          <a:prstGeom prst="rect">
            <a:avLst/>
          </a:prstGeom>
          <a:noFill/>
        </p:spPr>
        <p:txBody>
          <a:bodyPr wrap="square" rtlCol="0">
            <a:spAutoFit/>
          </a:bodyPr>
          <a:lstStyle/>
          <a:p>
            <a:r>
              <a:rPr lang="en-US" altLang="ja-JP" sz="28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Page Structure</a:t>
            </a:r>
          </a:p>
        </p:txBody>
      </p:sp>
    </p:spTree>
    <p:extLst>
      <p:ext uri="{BB962C8B-B14F-4D97-AF65-F5344CB8AC3E}">
        <p14:creationId xmlns:p14="http://schemas.microsoft.com/office/powerpoint/2010/main" val="33972837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p:cNvSpPr/>
          <p:nvPr/>
        </p:nvSpPr>
        <p:spPr>
          <a:xfrm>
            <a:off x="148183" y="747281"/>
            <a:ext cx="9032329" cy="830997"/>
          </a:xfrm>
          <a:prstGeom prst="rect">
            <a:avLst/>
          </a:prstGeom>
        </p:spPr>
        <p:txBody>
          <a:bodyPr wrap="square">
            <a:spAutoFit/>
          </a:bodyPr>
          <a:lstStyle/>
          <a:p>
            <a:pPr lvl="0"/>
            <a:r>
              <a:rPr lang="en-US" altLang="ja-JP" sz="2400" dirty="0">
                <a:solidFill>
                  <a:prstClr val="black"/>
                </a:solidFill>
              </a:rPr>
              <a:t>The data of measurement of compound masses by mass spectrometry (MS) after separation by liquid chromatography (LC).</a:t>
            </a:r>
          </a:p>
        </p:txBody>
      </p:sp>
      <p:sp>
        <p:nvSpPr>
          <p:cNvPr id="26" name="正方形/長方形 25"/>
          <p:cNvSpPr/>
          <p:nvPr/>
        </p:nvSpPr>
        <p:spPr>
          <a:xfrm>
            <a:off x="5771261" y="6362700"/>
            <a:ext cx="2337358" cy="307777"/>
          </a:xfrm>
          <a:prstGeom prst="rect">
            <a:avLst/>
          </a:prstGeom>
        </p:spPr>
        <p:txBody>
          <a:bodyPr wrap="square">
            <a:spAutoFit/>
          </a:bodyPr>
          <a:lstStyle/>
          <a:p>
            <a:pPr lvl="0"/>
            <a:r>
              <a:rPr lang="en-US" altLang="ja-JP" sz="1400" dirty="0">
                <a:solidFill>
                  <a:srgbClr val="FF0000"/>
                </a:solidFill>
              </a:rPr>
              <a:t>x-axis: Retention time (min)</a:t>
            </a:r>
          </a:p>
        </p:txBody>
      </p:sp>
      <p:sp>
        <p:nvSpPr>
          <p:cNvPr id="27" name="正方形/長方形 26"/>
          <p:cNvSpPr/>
          <p:nvPr/>
        </p:nvSpPr>
        <p:spPr>
          <a:xfrm>
            <a:off x="148183" y="3951054"/>
            <a:ext cx="4243797" cy="1323439"/>
          </a:xfrm>
          <a:prstGeom prst="rect">
            <a:avLst/>
          </a:prstGeom>
        </p:spPr>
        <p:txBody>
          <a:bodyPr wrap="square">
            <a:spAutoFit/>
          </a:bodyPr>
          <a:lstStyle/>
          <a:p>
            <a:pPr marL="357188" lvl="0" indent="-357188"/>
            <a:r>
              <a:rPr lang="en-US" altLang="ja-JP" sz="2000" dirty="0">
                <a:solidFill>
                  <a:prstClr val="black"/>
                </a:solidFill>
              </a:rPr>
              <a:t>A: Amino acids, etc.</a:t>
            </a:r>
          </a:p>
          <a:p>
            <a:pPr marL="357188" lvl="0" indent="-357188"/>
            <a:r>
              <a:rPr lang="en-US" altLang="ja-JP" sz="2000" dirty="0">
                <a:solidFill>
                  <a:prstClr val="black"/>
                </a:solidFill>
              </a:rPr>
              <a:t>B: Various secondary metabolites, etc.</a:t>
            </a:r>
          </a:p>
          <a:p>
            <a:pPr marL="357188" lvl="0" indent="-357188"/>
            <a:r>
              <a:rPr lang="en-US" altLang="ja-JP" sz="2000" dirty="0">
                <a:solidFill>
                  <a:prstClr val="black"/>
                </a:solidFill>
              </a:rPr>
              <a:t>C: Lipids, etc.</a:t>
            </a:r>
          </a:p>
          <a:p>
            <a:pPr marL="357188" lvl="0" indent="-357188"/>
            <a:r>
              <a:rPr lang="en-US" altLang="ja-JP" sz="2000" dirty="0">
                <a:solidFill>
                  <a:prstClr val="black"/>
                </a:solidFill>
              </a:rPr>
              <a:t>E: Peptides, etc. </a:t>
            </a:r>
          </a:p>
        </p:txBody>
      </p:sp>
      <p:sp>
        <p:nvSpPr>
          <p:cNvPr id="41" name="正方形/長方形 40"/>
          <p:cNvSpPr/>
          <p:nvPr/>
        </p:nvSpPr>
        <p:spPr>
          <a:xfrm>
            <a:off x="0" y="0"/>
            <a:ext cx="9144000" cy="639852"/>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42" name="テキスト ボックス 41"/>
          <p:cNvSpPr txBox="1"/>
          <p:nvPr/>
        </p:nvSpPr>
        <p:spPr>
          <a:xfrm>
            <a:off x="179512" y="116632"/>
            <a:ext cx="8424936" cy="523220"/>
          </a:xfrm>
          <a:prstGeom prst="rect">
            <a:avLst/>
          </a:prstGeom>
          <a:noFill/>
        </p:spPr>
        <p:txBody>
          <a:bodyPr wrap="square" rtlCol="0">
            <a:spAutoFit/>
          </a:bodyPr>
          <a:lstStyle/>
          <a:p>
            <a:r>
              <a:rPr lang="en-US" altLang="ja-JP" sz="28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1) 2D-Mass Chromatogram   1/2</a:t>
            </a:r>
          </a:p>
        </p:txBody>
      </p:sp>
      <p:sp>
        <p:nvSpPr>
          <p:cNvPr id="2" name="正方形/長方形 1"/>
          <p:cNvSpPr/>
          <p:nvPr/>
        </p:nvSpPr>
        <p:spPr>
          <a:xfrm>
            <a:off x="148183" y="1725776"/>
            <a:ext cx="8703527" cy="1323439"/>
          </a:xfrm>
          <a:prstGeom prst="rect">
            <a:avLst/>
          </a:prstGeom>
        </p:spPr>
        <p:txBody>
          <a:bodyPr wrap="square">
            <a:spAutoFit/>
          </a:bodyPr>
          <a:lstStyle/>
          <a:p>
            <a:pPr marL="809625" lvl="0" indent="-809625"/>
            <a:r>
              <a:rPr lang="en-US" altLang="ja-JP" sz="2000" dirty="0">
                <a:solidFill>
                  <a:prstClr val="black"/>
                </a:solidFill>
              </a:rPr>
              <a:t>x-axis: The retention time of LC (min). Hydrophilic and hydrophobic compounds are eluted in the earlier and later, respectively.</a:t>
            </a:r>
          </a:p>
          <a:p>
            <a:pPr marL="809625" lvl="0" indent="-809625"/>
            <a:r>
              <a:rPr lang="en-US" altLang="ja-JP" sz="2000" dirty="0">
                <a:solidFill>
                  <a:prstClr val="black"/>
                </a:solidFill>
              </a:rPr>
              <a:t>y-axis: The mass to charge ratio (</a:t>
            </a:r>
            <a:r>
              <a:rPr lang="en-US" altLang="ja-JP" sz="2000" i="1" dirty="0">
                <a:solidFill>
                  <a:prstClr val="black"/>
                </a:solidFill>
              </a:rPr>
              <a:t>m/z</a:t>
            </a:r>
            <a:r>
              <a:rPr lang="en-US" altLang="ja-JP" sz="2000" dirty="0">
                <a:solidFill>
                  <a:prstClr val="black"/>
                </a:solidFill>
              </a:rPr>
              <a:t>) measured by MS.</a:t>
            </a:r>
          </a:p>
          <a:p>
            <a:pPr marL="809625" lvl="0" indent="-809625"/>
            <a:r>
              <a:rPr lang="en-US" altLang="ja-JP" sz="2000" dirty="0">
                <a:solidFill>
                  <a:prstClr val="black"/>
                </a:solidFill>
              </a:rPr>
              <a:t>Red spots: Compounds detected. The color strength shows the detection intensity.</a:t>
            </a:r>
          </a:p>
        </p:txBody>
      </p:sp>
      <p:sp>
        <p:nvSpPr>
          <p:cNvPr id="43" name="正方形/長方形 42"/>
          <p:cNvSpPr/>
          <p:nvPr/>
        </p:nvSpPr>
        <p:spPr>
          <a:xfrm rot="16200000">
            <a:off x="3036170" y="4897464"/>
            <a:ext cx="2711624" cy="307777"/>
          </a:xfrm>
          <a:prstGeom prst="rect">
            <a:avLst/>
          </a:prstGeom>
        </p:spPr>
        <p:txBody>
          <a:bodyPr wrap="square">
            <a:spAutoFit/>
          </a:bodyPr>
          <a:lstStyle/>
          <a:p>
            <a:pPr lvl="0"/>
            <a:r>
              <a:rPr lang="en-US" altLang="ja-JP" sz="1400" dirty="0">
                <a:solidFill>
                  <a:srgbClr val="FF0000"/>
                </a:solidFill>
              </a:rPr>
              <a:t>y- axis: Mass to charge ratio (</a:t>
            </a:r>
            <a:r>
              <a:rPr lang="en-US" altLang="ja-JP" sz="1400" i="1" dirty="0">
                <a:solidFill>
                  <a:srgbClr val="FF0000"/>
                </a:solidFill>
              </a:rPr>
              <a:t>m/z</a:t>
            </a:r>
            <a:r>
              <a:rPr lang="en-US" altLang="ja-JP" sz="1400" dirty="0">
                <a:solidFill>
                  <a:srgbClr val="FF0000"/>
                </a:solidFill>
              </a:rPr>
              <a:t>)</a:t>
            </a:r>
          </a:p>
        </p:txBody>
      </p:sp>
      <p:sp>
        <p:nvSpPr>
          <p:cNvPr id="5" name="正方形/長方形 4"/>
          <p:cNvSpPr/>
          <p:nvPr/>
        </p:nvSpPr>
        <p:spPr>
          <a:xfrm>
            <a:off x="113267" y="3218499"/>
            <a:ext cx="2874557" cy="461665"/>
          </a:xfrm>
          <a:prstGeom prst="rect">
            <a:avLst/>
          </a:prstGeom>
        </p:spPr>
        <p:txBody>
          <a:bodyPr wrap="square">
            <a:spAutoFit/>
          </a:bodyPr>
          <a:lstStyle/>
          <a:p>
            <a:pPr lvl="0"/>
            <a:r>
              <a:rPr lang="en-US" altLang="ja-JP" sz="2400" dirty="0">
                <a:solidFill>
                  <a:schemeClr val="accent6">
                    <a:lumMod val="75000"/>
                  </a:schemeClr>
                </a:solidFill>
              </a:rPr>
              <a:t>General positions:</a:t>
            </a:r>
          </a:p>
        </p:txBody>
      </p:sp>
      <p:grpSp>
        <p:nvGrpSpPr>
          <p:cNvPr id="23" name="グループ化 22">
            <a:extLst>
              <a:ext uri="{FF2B5EF4-FFF2-40B4-BE49-F238E27FC236}">
                <a16:creationId xmlns:a16="http://schemas.microsoft.com/office/drawing/2014/main" id="{6101A2D8-557F-456D-9F79-3BCD66D2C16A}"/>
              </a:ext>
            </a:extLst>
          </p:cNvPr>
          <p:cNvGrpSpPr/>
          <p:nvPr/>
        </p:nvGrpSpPr>
        <p:grpSpPr>
          <a:xfrm>
            <a:off x="4583978" y="3305175"/>
            <a:ext cx="4447309" cy="3057525"/>
            <a:chOff x="0" y="571500"/>
            <a:chExt cx="9144000" cy="6286500"/>
          </a:xfrm>
        </p:grpSpPr>
        <p:pic>
          <p:nvPicPr>
            <p:cNvPr id="24" name="Picture 2">
              <a:extLst>
                <a:ext uri="{FF2B5EF4-FFF2-40B4-BE49-F238E27FC236}">
                  <a16:creationId xmlns:a16="http://schemas.microsoft.com/office/drawing/2014/main" id="{10131390-FB68-4B66-AB48-FABDEE5BDFB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71500"/>
              <a:ext cx="9144000" cy="6286500"/>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3">
              <a:extLst>
                <a:ext uri="{FF2B5EF4-FFF2-40B4-BE49-F238E27FC236}">
                  <a16:creationId xmlns:a16="http://schemas.microsoft.com/office/drawing/2014/main" id="{73F1AB68-7776-44DC-92D8-CE33260712D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914400"/>
              <a:ext cx="8382000" cy="5575300"/>
            </a:xfrm>
            <a:prstGeom prst="rect">
              <a:avLst/>
            </a:prstGeom>
            <a:noFill/>
            <a:extLst>
              <a:ext uri="{909E8E84-426E-40DD-AFC4-6F175D3DCCD1}">
                <a14:hiddenFill xmlns:a14="http://schemas.microsoft.com/office/drawing/2010/main">
                  <a:solidFill>
                    <a:srgbClr val="FFFFFF"/>
                  </a:solidFill>
                </a14:hiddenFill>
              </a:ext>
            </a:extLst>
          </p:spPr>
        </p:pic>
      </p:grpSp>
      <p:sp>
        <p:nvSpPr>
          <p:cNvPr id="33" name="円/楕円 27">
            <a:extLst>
              <a:ext uri="{FF2B5EF4-FFF2-40B4-BE49-F238E27FC236}">
                <a16:creationId xmlns:a16="http://schemas.microsoft.com/office/drawing/2014/main" id="{365DD5FE-4DDF-4E42-BD56-FAE7A2EEFC9E}"/>
              </a:ext>
            </a:extLst>
          </p:cNvPr>
          <p:cNvSpPr/>
          <p:nvPr/>
        </p:nvSpPr>
        <p:spPr>
          <a:xfrm>
            <a:off x="5172075" y="5567363"/>
            <a:ext cx="924619" cy="504825"/>
          </a:xfrm>
          <a:prstGeom prst="ellipse">
            <a:avLst/>
          </a:prstGeom>
          <a:solidFill>
            <a:srgbClr val="0000CC">
              <a:alpha val="9804"/>
            </a:srgbClr>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defRPr/>
            </a:pPr>
            <a:endParaRPr kumimoji="1" lang="ja-JP" altLang="en-US">
              <a:solidFill>
                <a:srgbClr val="0000CC"/>
              </a:solidFill>
              <a:ea typeface="ＭＳ Ｐゴシック" panose="020B0600070205080204" pitchFamily="50" charset="-128"/>
            </a:endParaRPr>
          </a:p>
        </p:txBody>
      </p:sp>
      <p:sp>
        <p:nvSpPr>
          <p:cNvPr id="39" name="円/楕円 29">
            <a:extLst>
              <a:ext uri="{FF2B5EF4-FFF2-40B4-BE49-F238E27FC236}">
                <a16:creationId xmlns:a16="http://schemas.microsoft.com/office/drawing/2014/main" id="{AFDD6594-16E7-448D-8E0B-757EED1E5F3C}"/>
              </a:ext>
            </a:extLst>
          </p:cNvPr>
          <p:cNvSpPr/>
          <p:nvPr/>
        </p:nvSpPr>
        <p:spPr>
          <a:xfrm>
            <a:off x="5900738" y="4292600"/>
            <a:ext cx="1871662" cy="1458913"/>
          </a:xfrm>
          <a:prstGeom prst="ellipse">
            <a:avLst/>
          </a:prstGeom>
          <a:solidFill>
            <a:srgbClr val="0000CC">
              <a:alpha val="10196"/>
            </a:srgbClr>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defRPr/>
            </a:pPr>
            <a:endParaRPr kumimoji="1" lang="ja-JP" altLang="en-US">
              <a:solidFill>
                <a:srgbClr val="FFFFFF"/>
              </a:solidFill>
              <a:ea typeface="ＭＳ Ｐゴシック" panose="020B0600070205080204" pitchFamily="50" charset="-128"/>
            </a:endParaRPr>
          </a:p>
        </p:txBody>
      </p:sp>
      <p:sp>
        <p:nvSpPr>
          <p:cNvPr id="40" name="円/楕円 30">
            <a:extLst>
              <a:ext uri="{FF2B5EF4-FFF2-40B4-BE49-F238E27FC236}">
                <a16:creationId xmlns:a16="http://schemas.microsoft.com/office/drawing/2014/main" id="{F6C10C7E-905B-419A-B182-C87FC7900268}"/>
              </a:ext>
            </a:extLst>
          </p:cNvPr>
          <p:cNvSpPr/>
          <p:nvPr/>
        </p:nvSpPr>
        <p:spPr>
          <a:xfrm>
            <a:off x="7451725" y="4292600"/>
            <a:ext cx="1106488" cy="1454150"/>
          </a:xfrm>
          <a:prstGeom prst="ellipse">
            <a:avLst/>
          </a:prstGeom>
          <a:solidFill>
            <a:srgbClr val="0000CC">
              <a:alpha val="10196"/>
            </a:srgbClr>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defRPr/>
            </a:pPr>
            <a:endParaRPr kumimoji="1" lang="ja-JP" altLang="en-US">
              <a:solidFill>
                <a:srgbClr val="FFFFFF"/>
              </a:solidFill>
              <a:ea typeface="ＭＳ Ｐゴシック" panose="020B0600070205080204" pitchFamily="50" charset="-128"/>
            </a:endParaRPr>
          </a:p>
        </p:txBody>
      </p:sp>
      <p:sp>
        <p:nvSpPr>
          <p:cNvPr id="44" name="円/楕円 31">
            <a:extLst>
              <a:ext uri="{FF2B5EF4-FFF2-40B4-BE49-F238E27FC236}">
                <a16:creationId xmlns:a16="http://schemas.microsoft.com/office/drawing/2014/main" id="{0477CCEF-F8EC-4696-8290-5FB6F5328DCA}"/>
              </a:ext>
            </a:extLst>
          </p:cNvPr>
          <p:cNvSpPr/>
          <p:nvPr/>
        </p:nvSpPr>
        <p:spPr>
          <a:xfrm rot="1415144">
            <a:off x="5497513" y="3976688"/>
            <a:ext cx="1093787" cy="1528762"/>
          </a:xfrm>
          <a:prstGeom prst="ellipse">
            <a:avLst/>
          </a:prstGeom>
          <a:solidFill>
            <a:srgbClr val="0000CC">
              <a:alpha val="10196"/>
            </a:srgbClr>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defRPr/>
            </a:pPr>
            <a:endParaRPr kumimoji="1" lang="ja-JP" altLang="en-US">
              <a:solidFill>
                <a:srgbClr val="FFFFFF"/>
              </a:solidFill>
              <a:ea typeface="ＭＳ Ｐゴシック" panose="020B0600070205080204" pitchFamily="50" charset="-128"/>
            </a:endParaRPr>
          </a:p>
        </p:txBody>
      </p:sp>
      <p:sp>
        <p:nvSpPr>
          <p:cNvPr id="45" name="テキスト ボックス 33">
            <a:extLst>
              <a:ext uri="{FF2B5EF4-FFF2-40B4-BE49-F238E27FC236}">
                <a16:creationId xmlns:a16="http://schemas.microsoft.com/office/drawing/2014/main" id="{9EAF5DCF-8C15-4B82-B9FB-7582EFC08915}"/>
              </a:ext>
            </a:extLst>
          </p:cNvPr>
          <p:cNvSpPr txBox="1">
            <a:spLocks noChangeArrowheads="1"/>
          </p:cNvSpPr>
          <p:nvPr/>
        </p:nvSpPr>
        <p:spPr bwMode="auto">
          <a:xfrm>
            <a:off x="5429949" y="5618163"/>
            <a:ext cx="34131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kumimoji="1" lang="en-US" altLang="ja-JP" sz="2000" b="1" dirty="0">
                <a:solidFill>
                  <a:srgbClr val="0000CC"/>
                </a:solidFill>
                <a:ea typeface="ＭＳ Ｐゴシック" panose="020B0600070205080204" pitchFamily="50" charset="-128"/>
              </a:rPr>
              <a:t>A</a:t>
            </a:r>
            <a:endParaRPr kumimoji="1" lang="ja-JP" altLang="en-US" sz="1400" b="1" dirty="0">
              <a:solidFill>
                <a:srgbClr val="0000CC"/>
              </a:solidFill>
              <a:ea typeface="ＭＳ Ｐゴシック" panose="020B0600070205080204" pitchFamily="50" charset="-128"/>
            </a:endParaRPr>
          </a:p>
        </p:txBody>
      </p:sp>
      <p:sp>
        <p:nvSpPr>
          <p:cNvPr id="46" name="テキスト ボックス 35">
            <a:extLst>
              <a:ext uri="{FF2B5EF4-FFF2-40B4-BE49-F238E27FC236}">
                <a16:creationId xmlns:a16="http://schemas.microsoft.com/office/drawing/2014/main" id="{1C2E2F05-4274-4772-99F3-98EFC3403C70}"/>
              </a:ext>
            </a:extLst>
          </p:cNvPr>
          <p:cNvSpPr txBox="1">
            <a:spLocks noChangeArrowheads="1"/>
          </p:cNvSpPr>
          <p:nvPr/>
        </p:nvSpPr>
        <p:spPr bwMode="auto">
          <a:xfrm>
            <a:off x="6691313" y="4829175"/>
            <a:ext cx="37061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kumimoji="1" lang="en-US" altLang="ja-JP" sz="2000" b="1" dirty="0">
                <a:solidFill>
                  <a:srgbClr val="0000CC"/>
                </a:solidFill>
                <a:ea typeface="ＭＳ Ｐゴシック" panose="020B0600070205080204" pitchFamily="50" charset="-128"/>
              </a:rPr>
              <a:t>B</a:t>
            </a:r>
            <a:endParaRPr kumimoji="1" lang="ja-JP" altLang="en-US" sz="1400" b="1" dirty="0">
              <a:solidFill>
                <a:srgbClr val="0000CC"/>
              </a:solidFill>
              <a:ea typeface="ＭＳ Ｐゴシック" panose="020B0600070205080204" pitchFamily="50" charset="-128"/>
            </a:endParaRPr>
          </a:p>
        </p:txBody>
      </p:sp>
      <p:sp>
        <p:nvSpPr>
          <p:cNvPr id="47" name="テキスト ボックス 36">
            <a:extLst>
              <a:ext uri="{FF2B5EF4-FFF2-40B4-BE49-F238E27FC236}">
                <a16:creationId xmlns:a16="http://schemas.microsoft.com/office/drawing/2014/main" id="{D9C58C78-01D9-468E-A7AD-CE7116FC875F}"/>
              </a:ext>
            </a:extLst>
          </p:cNvPr>
          <p:cNvSpPr txBox="1">
            <a:spLocks noChangeArrowheads="1"/>
          </p:cNvSpPr>
          <p:nvPr/>
        </p:nvSpPr>
        <p:spPr bwMode="auto">
          <a:xfrm>
            <a:off x="7867650" y="4797425"/>
            <a:ext cx="37061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kumimoji="1" lang="en-US" altLang="ja-JP" sz="2000" b="1" dirty="0">
                <a:solidFill>
                  <a:srgbClr val="0000CC"/>
                </a:solidFill>
                <a:ea typeface="ＭＳ Ｐゴシック" panose="020B0600070205080204" pitchFamily="50" charset="-128"/>
              </a:rPr>
              <a:t>C</a:t>
            </a:r>
            <a:endParaRPr kumimoji="1" lang="ja-JP" altLang="en-US" sz="1400" b="1" dirty="0">
              <a:solidFill>
                <a:srgbClr val="0000CC"/>
              </a:solidFill>
              <a:ea typeface="ＭＳ Ｐゴシック" panose="020B0600070205080204" pitchFamily="50" charset="-128"/>
            </a:endParaRPr>
          </a:p>
        </p:txBody>
      </p:sp>
      <p:sp>
        <p:nvSpPr>
          <p:cNvPr id="48" name="テキスト ボックス 37">
            <a:extLst>
              <a:ext uri="{FF2B5EF4-FFF2-40B4-BE49-F238E27FC236}">
                <a16:creationId xmlns:a16="http://schemas.microsoft.com/office/drawing/2014/main" id="{B8E785A1-5E77-4783-BF11-38FE23D01C95}"/>
              </a:ext>
            </a:extLst>
          </p:cNvPr>
          <p:cNvSpPr txBox="1">
            <a:spLocks noChangeArrowheads="1"/>
          </p:cNvSpPr>
          <p:nvPr/>
        </p:nvSpPr>
        <p:spPr bwMode="auto">
          <a:xfrm>
            <a:off x="5651500" y="4418013"/>
            <a:ext cx="37061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kumimoji="1" lang="en-US" altLang="ja-JP" sz="2000" b="1" dirty="0">
                <a:solidFill>
                  <a:srgbClr val="0000CC"/>
                </a:solidFill>
                <a:ea typeface="ＭＳ Ｐゴシック" panose="020B0600070205080204" pitchFamily="50" charset="-128"/>
              </a:rPr>
              <a:t>D</a:t>
            </a:r>
            <a:endParaRPr kumimoji="1" lang="ja-JP" altLang="en-US" sz="1400" b="1" dirty="0">
              <a:solidFill>
                <a:srgbClr val="0000CC"/>
              </a:solidFill>
              <a:ea typeface="ＭＳ Ｐゴシック" panose="020B0600070205080204" pitchFamily="50" charset="-128"/>
            </a:endParaRPr>
          </a:p>
        </p:txBody>
      </p:sp>
    </p:spTree>
    <p:extLst>
      <p:ext uri="{BB962C8B-B14F-4D97-AF65-F5344CB8AC3E}">
        <p14:creationId xmlns:p14="http://schemas.microsoft.com/office/powerpoint/2010/main" val="12337006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正方形/長方形 8"/>
          <p:cNvSpPr/>
          <p:nvPr/>
        </p:nvSpPr>
        <p:spPr>
          <a:xfrm>
            <a:off x="179512" y="4049380"/>
            <a:ext cx="4374133" cy="1323439"/>
          </a:xfrm>
          <a:prstGeom prst="rect">
            <a:avLst/>
          </a:prstGeom>
        </p:spPr>
        <p:txBody>
          <a:bodyPr wrap="square">
            <a:spAutoFit/>
          </a:bodyPr>
          <a:lstStyle/>
          <a:p>
            <a:pPr marL="342900" lvl="0" indent="-342900">
              <a:buFont typeface="Wingdings" panose="05000000000000000000" pitchFamily="2" charset="2"/>
              <a:buChar char="l"/>
            </a:pPr>
            <a:r>
              <a:rPr lang="en-US" altLang="ja-JP" sz="2000" dirty="0">
                <a:solidFill>
                  <a:prstClr val="black"/>
                </a:solidFill>
              </a:rPr>
              <a:t>The peak signals detected after 32.5 min are poorly reproducible because compounds strongly retained to the column are eluted around here.</a:t>
            </a:r>
          </a:p>
        </p:txBody>
      </p:sp>
      <p:sp>
        <p:nvSpPr>
          <p:cNvPr id="41" name="正方形/長方形 40"/>
          <p:cNvSpPr/>
          <p:nvPr/>
        </p:nvSpPr>
        <p:spPr>
          <a:xfrm>
            <a:off x="0" y="0"/>
            <a:ext cx="9144000" cy="639852"/>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43" name="正方形/長方形 42"/>
          <p:cNvSpPr/>
          <p:nvPr/>
        </p:nvSpPr>
        <p:spPr>
          <a:xfrm>
            <a:off x="179512" y="843944"/>
            <a:ext cx="5832648" cy="461665"/>
          </a:xfrm>
          <a:prstGeom prst="rect">
            <a:avLst/>
          </a:prstGeom>
        </p:spPr>
        <p:txBody>
          <a:bodyPr wrap="square">
            <a:spAutoFit/>
          </a:bodyPr>
          <a:lstStyle/>
          <a:p>
            <a:pPr lvl="0"/>
            <a:r>
              <a:rPr lang="en-US" altLang="ja-JP" sz="2400" dirty="0">
                <a:solidFill>
                  <a:schemeClr val="accent6">
                    <a:lumMod val="75000"/>
                  </a:schemeClr>
                </a:solidFill>
              </a:rPr>
              <a:t>Signals not derived from the samples</a:t>
            </a:r>
          </a:p>
        </p:txBody>
      </p:sp>
      <p:sp>
        <p:nvSpPr>
          <p:cNvPr id="44" name="正方形/長方形 43"/>
          <p:cNvSpPr/>
          <p:nvPr/>
        </p:nvSpPr>
        <p:spPr>
          <a:xfrm>
            <a:off x="179512" y="1345992"/>
            <a:ext cx="8672198" cy="2246769"/>
          </a:xfrm>
          <a:prstGeom prst="rect">
            <a:avLst/>
          </a:prstGeom>
        </p:spPr>
        <p:txBody>
          <a:bodyPr wrap="square">
            <a:spAutoFit/>
          </a:bodyPr>
          <a:lstStyle/>
          <a:p>
            <a:pPr marL="342900" lvl="0" indent="-342900">
              <a:buFont typeface="Wingdings" panose="05000000000000000000" pitchFamily="2" charset="2"/>
              <a:buChar char="l"/>
            </a:pPr>
            <a:r>
              <a:rPr lang="en-US" altLang="ja-JP" sz="2000" dirty="0">
                <a:solidFill>
                  <a:prstClr val="black"/>
                </a:solidFill>
              </a:rPr>
              <a:t>The internal standard (IS, 7-hydroxy-5-methylflavone)  is detected </a:t>
            </a:r>
            <a:r>
              <a:rPr lang="en-US" altLang="ja-JP" sz="2000">
                <a:solidFill>
                  <a:prstClr val="black"/>
                </a:solidFill>
              </a:rPr>
              <a:t>at around 21.4-21.6 </a:t>
            </a:r>
            <a:r>
              <a:rPr lang="en-US" altLang="ja-JP" sz="2000" dirty="0">
                <a:solidFill>
                  <a:prstClr val="black"/>
                </a:solidFill>
              </a:rPr>
              <a:t>min.</a:t>
            </a:r>
          </a:p>
          <a:p>
            <a:pPr marL="342900" lvl="0" indent="-342900">
              <a:buFont typeface="Wingdings" panose="05000000000000000000" pitchFamily="2" charset="2"/>
              <a:buChar char="l"/>
            </a:pPr>
            <a:r>
              <a:rPr lang="en-US" altLang="ja-JP" sz="2000" dirty="0">
                <a:solidFill>
                  <a:prstClr val="black"/>
                </a:solidFill>
              </a:rPr>
              <a:t>Signals detected in 0-3 min and 38.5-40.5 min are from the calibrants for calibration of </a:t>
            </a:r>
            <a:r>
              <a:rPr lang="en-US" altLang="ja-JP" sz="2000" i="1" dirty="0">
                <a:solidFill>
                  <a:prstClr val="black"/>
                </a:solidFill>
              </a:rPr>
              <a:t>m/z</a:t>
            </a:r>
            <a:r>
              <a:rPr lang="en-US" altLang="ja-JP" sz="2000" dirty="0">
                <a:solidFill>
                  <a:prstClr val="black"/>
                </a:solidFill>
              </a:rPr>
              <a:t> values. During this time, the eluent from the LC column was discarded.</a:t>
            </a:r>
          </a:p>
          <a:p>
            <a:pPr marL="342900" lvl="0" indent="-342900">
              <a:buFont typeface="Wingdings" panose="05000000000000000000" pitchFamily="2" charset="2"/>
              <a:buChar char="l"/>
            </a:pPr>
            <a:r>
              <a:rPr lang="en-US" altLang="ja-JP" sz="2000" dirty="0">
                <a:solidFill>
                  <a:prstClr val="black"/>
                </a:solidFill>
              </a:rPr>
              <a:t>Keep in mind that a number of peaks are detected in the mock data (negative control).</a:t>
            </a:r>
          </a:p>
        </p:txBody>
      </p:sp>
      <p:sp>
        <p:nvSpPr>
          <p:cNvPr id="45" name="正方形/長方形 44"/>
          <p:cNvSpPr/>
          <p:nvPr/>
        </p:nvSpPr>
        <p:spPr>
          <a:xfrm>
            <a:off x="179512" y="3573016"/>
            <a:ext cx="4420169" cy="461665"/>
          </a:xfrm>
          <a:prstGeom prst="rect">
            <a:avLst/>
          </a:prstGeom>
        </p:spPr>
        <p:txBody>
          <a:bodyPr wrap="square">
            <a:spAutoFit/>
          </a:bodyPr>
          <a:lstStyle/>
          <a:p>
            <a:pPr lvl="0"/>
            <a:r>
              <a:rPr lang="en-US" altLang="ja-JP" sz="2400" dirty="0">
                <a:solidFill>
                  <a:schemeClr val="accent6">
                    <a:lumMod val="75000"/>
                  </a:schemeClr>
                </a:solidFill>
              </a:rPr>
              <a:t>Other characteristics:</a:t>
            </a:r>
          </a:p>
        </p:txBody>
      </p:sp>
      <p:sp>
        <p:nvSpPr>
          <p:cNvPr id="27" name="テキスト ボックス 26"/>
          <p:cNvSpPr txBox="1"/>
          <p:nvPr/>
        </p:nvSpPr>
        <p:spPr>
          <a:xfrm>
            <a:off x="179512" y="116632"/>
            <a:ext cx="8424936" cy="523220"/>
          </a:xfrm>
          <a:prstGeom prst="rect">
            <a:avLst/>
          </a:prstGeom>
          <a:noFill/>
        </p:spPr>
        <p:txBody>
          <a:bodyPr wrap="square" rtlCol="0">
            <a:spAutoFit/>
          </a:bodyPr>
          <a:lstStyle/>
          <a:p>
            <a:r>
              <a:rPr lang="en-US" altLang="ja-JP" sz="28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1) 2D-Mass Chromatogram   2/2</a:t>
            </a:r>
          </a:p>
        </p:txBody>
      </p:sp>
      <p:grpSp>
        <p:nvGrpSpPr>
          <p:cNvPr id="28" name="グループ化 27">
            <a:extLst>
              <a:ext uri="{FF2B5EF4-FFF2-40B4-BE49-F238E27FC236}">
                <a16:creationId xmlns:a16="http://schemas.microsoft.com/office/drawing/2014/main" id="{DC8A2694-9084-433E-9762-56D140CD71B3}"/>
              </a:ext>
            </a:extLst>
          </p:cNvPr>
          <p:cNvGrpSpPr/>
          <p:nvPr/>
        </p:nvGrpSpPr>
        <p:grpSpPr>
          <a:xfrm>
            <a:off x="4583978" y="3571875"/>
            <a:ext cx="4447309" cy="3057525"/>
            <a:chOff x="0" y="571500"/>
            <a:chExt cx="9144000" cy="6286500"/>
          </a:xfrm>
        </p:grpSpPr>
        <p:pic>
          <p:nvPicPr>
            <p:cNvPr id="29" name="Picture 2">
              <a:extLst>
                <a:ext uri="{FF2B5EF4-FFF2-40B4-BE49-F238E27FC236}">
                  <a16:creationId xmlns:a16="http://schemas.microsoft.com/office/drawing/2014/main" id="{CA201D17-40EF-4FB5-8DBA-47F7B0E6418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71500"/>
              <a:ext cx="9144000" cy="6286500"/>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3">
              <a:extLst>
                <a:ext uri="{FF2B5EF4-FFF2-40B4-BE49-F238E27FC236}">
                  <a16:creationId xmlns:a16="http://schemas.microsoft.com/office/drawing/2014/main" id="{C4BC2021-67E4-4133-8F08-094BD5E3B82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914400"/>
              <a:ext cx="8382000" cy="5575300"/>
            </a:xfrm>
            <a:prstGeom prst="rect">
              <a:avLst/>
            </a:prstGeom>
            <a:noFill/>
            <a:extLst>
              <a:ext uri="{909E8E84-426E-40DD-AFC4-6F175D3DCCD1}">
                <a14:hiddenFill xmlns:a14="http://schemas.microsoft.com/office/drawing/2010/main">
                  <a:solidFill>
                    <a:srgbClr val="FFFFFF"/>
                  </a:solidFill>
                </a14:hiddenFill>
              </a:ext>
            </a:extLst>
          </p:spPr>
        </p:pic>
      </p:grpSp>
      <p:sp>
        <p:nvSpPr>
          <p:cNvPr id="31" name="下矢印 11">
            <a:extLst>
              <a:ext uri="{FF2B5EF4-FFF2-40B4-BE49-F238E27FC236}">
                <a16:creationId xmlns:a16="http://schemas.microsoft.com/office/drawing/2014/main" id="{46F68693-3D7E-429A-A8E6-3152B71F497E}"/>
              </a:ext>
            </a:extLst>
          </p:cNvPr>
          <p:cNvSpPr/>
          <p:nvPr/>
        </p:nvSpPr>
        <p:spPr>
          <a:xfrm>
            <a:off x="6794600" y="5734843"/>
            <a:ext cx="144463" cy="215900"/>
          </a:xfrm>
          <a:prstGeom prst="downArrow">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defRPr/>
            </a:pPr>
            <a:endParaRPr kumimoji="1" lang="ja-JP" altLang="en-US">
              <a:solidFill>
                <a:srgbClr val="FFFFFF"/>
              </a:solidFill>
              <a:ea typeface="ＭＳ Ｐゴシック" panose="020B0600070205080204" pitchFamily="50" charset="-128"/>
            </a:endParaRPr>
          </a:p>
        </p:txBody>
      </p:sp>
      <p:sp>
        <p:nvSpPr>
          <p:cNvPr id="32" name="正方形/長方形 12">
            <a:extLst>
              <a:ext uri="{FF2B5EF4-FFF2-40B4-BE49-F238E27FC236}">
                <a16:creationId xmlns:a16="http://schemas.microsoft.com/office/drawing/2014/main" id="{0D05E496-038C-49DC-A793-7AEE639F03DF}"/>
              </a:ext>
            </a:extLst>
          </p:cNvPr>
          <p:cNvSpPr>
            <a:spLocks noChangeArrowheads="1"/>
          </p:cNvSpPr>
          <p:nvPr/>
        </p:nvSpPr>
        <p:spPr bwMode="auto">
          <a:xfrm>
            <a:off x="6690566" y="5431272"/>
            <a:ext cx="84137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ja-JP" sz="1400" dirty="0">
                <a:solidFill>
                  <a:srgbClr val="FF0000"/>
                </a:solidFill>
                <a:latin typeface="BIZ UDPゴシック" panose="020B0400000000000000" pitchFamily="50" charset="-128"/>
                <a:ea typeface="BIZ UDPゴシック" panose="020B0400000000000000" pitchFamily="50" charset="-128"/>
              </a:rPr>
              <a:t>IS</a:t>
            </a:r>
          </a:p>
        </p:txBody>
      </p:sp>
      <p:sp>
        <p:nvSpPr>
          <p:cNvPr id="33" name="下矢印 21">
            <a:extLst>
              <a:ext uri="{FF2B5EF4-FFF2-40B4-BE49-F238E27FC236}">
                <a16:creationId xmlns:a16="http://schemas.microsoft.com/office/drawing/2014/main" id="{487BF6CE-750C-43A3-8352-6F6F136B6D1C}"/>
              </a:ext>
            </a:extLst>
          </p:cNvPr>
          <p:cNvSpPr/>
          <p:nvPr/>
        </p:nvSpPr>
        <p:spPr>
          <a:xfrm rot="16200000">
            <a:off x="4846639" y="6223000"/>
            <a:ext cx="142875" cy="317500"/>
          </a:xfrm>
          <a:prstGeom prst="downArrow">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defRPr/>
            </a:pPr>
            <a:endParaRPr kumimoji="1" lang="ja-JP" altLang="en-US">
              <a:solidFill>
                <a:srgbClr val="FFFFFF"/>
              </a:solidFill>
              <a:ea typeface="ＭＳ Ｐゴシック" panose="020B0600070205080204" pitchFamily="50" charset="-128"/>
            </a:endParaRPr>
          </a:p>
        </p:txBody>
      </p:sp>
      <p:sp>
        <p:nvSpPr>
          <p:cNvPr id="34" name="正方形/長方形 23">
            <a:extLst>
              <a:ext uri="{FF2B5EF4-FFF2-40B4-BE49-F238E27FC236}">
                <a16:creationId xmlns:a16="http://schemas.microsoft.com/office/drawing/2014/main" id="{23BE3F9B-9871-4FCE-A8B4-DAC5B4DF7F00}"/>
              </a:ext>
            </a:extLst>
          </p:cNvPr>
          <p:cNvSpPr>
            <a:spLocks noChangeArrowheads="1"/>
          </p:cNvSpPr>
          <p:nvPr/>
        </p:nvSpPr>
        <p:spPr bwMode="auto">
          <a:xfrm>
            <a:off x="4405144" y="6570759"/>
            <a:ext cx="1390992"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ja-JP" sz="1100" dirty="0">
                <a:solidFill>
                  <a:srgbClr val="FF0000"/>
                </a:solidFill>
                <a:latin typeface="BIZ UDPゴシック" panose="020B0400000000000000" pitchFamily="50" charset="-128"/>
                <a:ea typeface="BIZ UDPゴシック" panose="020B0400000000000000" pitchFamily="50" charset="-128"/>
              </a:rPr>
              <a:t>discarded</a:t>
            </a:r>
          </a:p>
        </p:txBody>
      </p:sp>
      <p:sp>
        <p:nvSpPr>
          <p:cNvPr id="35" name="正方形/長方形 27">
            <a:extLst>
              <a:ext uri="{FF2B5EF4-FFF2-40B4-BE49-F238E27FC236}">
                <a16:creationId xmlns:a16="http://schemas.microsoft.com/office/drawing/2014/main" id="{C1E20465-BFCD-4FBB-8D91-5A5E09C0DFCD}"/>
              </a:ext>
            </a:extLst>
          </p:cNvPr>
          <p:cNvSpPr>
            <a:spLocks noChangeArrowheads="1"/>
          </p:cNvSpPr>
          <p:nvPr/>
        </p:nvSpPr>
        <p:spPr bwMode="auto">
          <a:xfrm>
            <a:off x="6238130" y="3142021"/>
            <a:ext cx="135820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ja-JP" sz="1400" dirty="0">
                <a:solidFill>
                  <a:srgbClr val="FF0000"/>
                </a:solidFill>
                <a:latin typeface="BIZ UDPゴシック" panose="020B0400000000000000" pitchFamily="50" charset="-128"/>
                <a:ea typeface="BIZ UDPゴシック" panose="020B0400000000000000" pitchFamily="50" charset="-128"/>
              </a:rPr>
              <a:t>Calibrants</a:t>
            </a:r>
          </a:p>
        </p:txBody>
      </p:sp>
      <p:sp>
        <p:nvSpPr>
          <p:cNvPr id="36" name="左中かっこ 35">
            <a:extLst>
              <a:ext uri="{FF2B5EF4-FFF2-40B4-BE49-F238E27FC236}">
                <a16:creationId xmlns:a16="http://schemas.microsoft.com/office/drawing/2014/main" id="{D3895B3E-BBB5-49C0-87ED-7EC312AEA639}"/>
              </a:ext>
            </a:extLst>
          </p:cNvPr>
          <p:cNvSpPr/>
          <p:nvPr/>
        </p:nvSpPr>
        <p:spPr>
          <a:xfrm rot="5400000" flipV="1">
            <a:off x="8603456" y="3405982"/>
            <a:ext cx="73025" cy="211138"/>
          </a:xfrm>
          <a:prstGeom prst="leftBrace">
            <a:avLst>
              <a:gd name="adj1" fmla="val 71164"/>
              <a:gd name="adj2" fmla="val 50000"/>
            </a:avLst>
          </a:prstGeom>
          <a:ln w="28575">
            <a:solidFill>
              <a:srgbClr val="92D050"/>
            </a:solidFill>
          </a:ln>
        </p:spPr>
        <p:style>
          <a:lnRef idx="1">
            <a:schemeClr val="accent1"/>
          </a:lnRef>
          <a:fillRef idx="0">
            <a:schemeClr val="accent1"/>
          </a:fillRef>
          <a:effectRef idx="0">
            <a:schemeClr val="accent1"/>
          </a:effectRef>
          <a:fontRef idx="minor">
            <a:schemeClr val="tx1"/>
          </a:fontRef>
        </p:style>
        <p:txBody>
          <a:bodyPr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defRPr/>
            </a:pPr>
            <a:endParaRPr kumimoji="1" lang="ja-JP" altLang="en-US">
              <a:ea typeface="ＭＳ Ｐゴシック" panose="020B0600070205080204" pitchFamily="50" charset="-128"/>
            </a:endParaRPr>
          </a:p>
        </p:txBody>
      </p:sp>
      <p:sp>
        <p:nvSpPr>
          <p:cNvPr id="37" name="下矢印 21">
            <a:extLst>
              <a:ext uri="{FF2B5EF4-FFF2-40B4-BE49-F238E27FC236}">
                <a16:creationId xmlns:a16="http://schemas.microsoft.com/office/drawing/2014/main" id="{100F3B1C-F5A9-440C-AF65-BC4BD2ABC968}"/>
              </a:ext>
            </a:extLst>
          </p:cNvPr>
          <p:cNvSpPr/>
          <p:nvPr/>
        </p:nvSpPr>
        <p:spPr>
          <a:xfrm rot="16200000">
            <a:off x="8097441" y="6030079"/>
            <a:ext cx="144462" cy="496094"/>
          </a:xfrm>
          <a:prstGeom prst="downArrow">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defRPr/>
            </a:pPr>
            <a:endParaRPr kumimoji="1" lang="ja-JP" altLang="en-US">
              <a:solidFill>
                <a:srgbClr val="FFFFFF"/>
              </a:solidFill>
              <a:ea typeface="ＭＳ Ｐゴシック" panose="020B0600070205080204" pitchFamily="50" charset="-128"/>
            </a:endParaRPr>
          </a:p>
        </p:txBody>
      </p:sp>
      <p:sp>
        <p:nvSpPr>
          <p:cNvPr id="38" name="正方形/長方形 31">
            <a:extLst>
              <a:ext uri="{FF2B5EF4-FFF2-40B4-BE49-F238E27FC236}">
                <a16:creationId xmlns:a16="http://schemas.microsoft.com/office/drawing/2014/main" id="{0D6E532E-7A9F-42E0-815B-2BEBC9ECF031}"/>
              </a:ext>
            </a:extLst>
          </p:cNvPr>
          <p:cNvSpPr>
            <a:spLocks noChangeArrowheads="1"/>
          </p:cNvSpPr>
          <p:nvPr/>
        </p:nvSpPr>
        <p:spPr bwMode="auto">
          <a:xfrm>
            <a:off x="7542768" y="5690492"/>
            <a:ext cx="151885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ja-JP" sz="1200" dirty="0" err="1">
                <a:solidFill>
                  <a:srgbClr val="FF0000"/>
                </a:solidFill>
                <a:latin typeface="BIZ UDPゴシック" panose="020B0400000000000000" pitchFamily="50" charset="-128"/>
                <a:ea typeface="BIZ UDPゴシック" panose="020B0400000000000000" pitchFamily="50" charset="-128"/>
              </a:rPr>
              <a:t>poory</a:t>
            </a:r>
            <a:endParaRPr lang="en-US" altLang="ja-JP" sz="1200" dirty="0">
              <a:solidFill>
                <a:srgbClr val="FF0000"/>
              </a:solidFill>
              <a:latin typeface="BIZ UDPゴシック" panose="020B0400000000000000" pitchFamily="50" charset="-128"/>
              <a:ea typeface="BIZ UDPゴシック" panose="020B0400000000000000" pitchFamily="50" charset="-128"/>
            </a:endParaRPr>
          </a:p>
          <a:p>
            <a:pPr>
              <a:spcBef>
                <a:spcPct val="0"/>
              </a:spcBef>
              <a:buFontTx/>
              <a:buNone/>
            </a:pPr>
            <a:r>
              <a:rPr lang="en-US" altLang="ja-JP" sz="1200" dirty="0">
                <a:solidFill>
                  <a:srgbClr val="FF0000"/>
                </a:solidFill>
                <a:latin typeface="BIZ UDPゴシック" panose="020B0400000000000000" pitchFamily="50" charset="-128"/>
                <a:ea typeface="BIZ UDPゴシック" panose="020B0400000000000000" pitchFamily="50" charset="-128"/>
              </a:rPr>
              <a:t>reproducible</a:t>
            </a:r>
          </a:p>
        </p:txBody>
      </p:sp>
      <p:sp>
        <p:nvSpPr>
          <p:cNvPr id="39" name="左中かっこ 38">
            <a:extLst>
              <a:ext uri="{FF2B5EF4-FFF2-40B4-BE49-F238E27FC236}">
                <a16:creationId xmlns:a16="http://schemas.microsoft.com/office/drawing/2014/main" id="{9DF92A4E-E43E-4218-BD5C-48E19421A4AD}"/>
              </a:ext>
            </a:extLst>
          </p:cNvPr>
          <p:cNvSpPr/>
          <p:nvPr/>
        </p:nvSpPr>
        <p:spPr>
          <a:xfrm rot="5400000" flipV="1">
            <a:off x="4921781" y="3405983"/>
            <a:ext cx="73025" cy="211138"/>
          </a:xfrm>
          <a:prstGeom prst="leftBrace">
            <a:avLst>
              <a:gd name="adj1" fmla="val 71164"/>
              <a:gd name="adj2" fmla="val 50000"/>
            </a:avLst>
          </a:prstGeom>
          <a:ln w="28575">
            <a:solidFill>
              <a:srgbClr val="92D050"/>
            </a:solidFill>
          </a:ln>
        </p:spPr>
        <p:style>
          <a:lnRef idx="1">
            <a:schemeClr val="accent1"/>
          </a:lnRef>
          <a:fillRef idx="0">
            <a:schemeClr val="accent1"/>
          </a:fillRef>
          <a:effectRef idx="0">
            <a:schemeClr val="accent1"/>
          </a:effectRef>
          <a:fontRef idx="minor">
            <a:schemeClr val="tx1"/>
          </a:fontRef>
        </p:style>
        <p:txBody>
          <a:bodyPr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defRPr/>
            </a:pPr>
            <a:endParaRPr kumimoji="1" lang="ja-JP" altLang="en-US">
              <a:ea typeface="ＭＳ Ｐゴシック" panose="020B0600070205080204" pitchFamily="50" charset="-128"/>
            </a:endParaRPr>
          </a:p>
        </p:txBody>
      </p:sp>
      <p:sp>
        <p:nvSpPr>
          <p:cNvPr id="40" name="下矢印 21">
            <a:extLst>
              <a:ext uri="{FF2B5EF4-FFF2-40B4-BE49-F238E27FC236}">
                <a16:creationId xmlns:a16="http://schemas.microsoft.com/office/drawing/2014/main" id="{B0D529C7-3885-4C29-90E0-5EC81DBBC41F}"/>
              </a:ext>
            </a:extLst>
          </p:cNvPr>
          <p:cNvSpPr/>
          <p:nvPr/>
        </p:nvSpPr>
        <p:spPr>
          <a:xfrm rot="16200000">
            <a:off x="8521305" y="6216250"/>
            <a:ext cx="142875" cy="330997"/>
          </a:xfrm>
          <a:prstGeom prst="downArrow">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defRPr/>
            </a:pPr>
            <a:endParaRPr kumimoji="1" lang="ja-JP" altLang="en-US">
              <a:solidFill>
                <a:srgbClr val="FFFFFF"/>
              </a:solidFill>
              <a:ea typeface="ＭＳ Ｐゴシック" panose="020B0600070205080204" pitchFamily="50" charset="-128"/>
            </a:endParaRPr>
          </a:p>
        </p:txBody>
      </p:sp>
      <p:sp>
        <p:nvSpPr>
          <p:cNvPr id="42" name="正方形/長方形 41">
            <a:extLst>
              <a:ext uri="{FF2B5EF4-FFF2-40B4-BE49-F238E27FC236}">
                <a16:creationId xmlns:a16="http://schemas.microsoft.com/office/drawing/2014/main" id="{F5E4F7FA-E9E9-4269-9327-FFDA62623B9B}"/>
              </a:ext>
            </a:extLst>
          </p:cNvPr>
          <p:cNvSpPr>
            <a:spLocks noChangeArrowheads="1"/>
          </p:cNvSpPr>
          <p:nvPr/>
        </p:nvSpPr>
        <p:spPr bwMode="auto">
          <a:xfrm>
            <a:off x="8244409" y="6570759"/>
            <a:ext cx="980494"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ja-JP" sz="1100" dirty="0">
                <a:solidFill>
                  <a:srgbClr val="FF0000"/>
                </a:solidFill>
                <a:latin typeface="BIZ UDPゴシック" panose="020B0400000000000000" pitchFamily="50" charset="-128"/>
                <a:ea typeface="BIZ UDPゴシック" panose="020B0400000000000000" pitchFamily="50" charset="-128"/>
              </a:rPr>
              <a:t>discarded</a:t>
            </a:r>
          </a:p>
        </p:txBody>
      </p:sp>
      <p:sp>
        <p:nvSpPr>
          <p:cNvPr id="46" name="フリーフォーム: 図形 45">
            <a:extLst>
              <a:ext uri="{FF2B5EF4-FFF2-40B4-BE49-F238E27FC236}">
                <a16:creationId xmlns:a16="http://schemas.microsoft.com/office/drawing/2014/main" id="{B0772C40-5D51-4D09-A6AD-D6D7FBD6A1D9}"/>
              </a:ext>
            </a:extLst>
          </p:cNvPr>
          <p:cNvSpPr/>
          <p:nvPr/>
        </p:nvSpPr>
        <p:spPr>
          <a:xfrm>
            <a:off x="5041900" y="3322739"/>
            <a:ext cx="1196230" cy="144361"/>
          </a:xfrm>
          <a:custGeom>
            <a:avLst/>
            <a:gdLst>
              <a:gd name="connsiteX0" fmla="*/ 0 w 584200"/>
              <a:gd name="connsiteY0" fmla="*/ 88900 h 88900"/>
              <a:gd name="connsiteX1" fmla="*/ 584200 w 584200"/>
              <a:gd name="connsiteY1" fmla="*/ 0 h 88900"/>
            </a:gdLst>
            <a:ahLst/>
            <a:cxnLst>
              <a:cxn ang="0">
                <a:pos x="connsiteX0" y="connsiteY0"/>
              </a:cxn>
              <a:cxn ang="0">
                <a:pos x="connsiteX1" y="connsiteY1"/>
              </a:cxn>
            </a:cxnLst>
            <a:rect l="l" t="t" r="r" b="b"/>
            <a:pathLst>
              <a:path w="584200" h="88900">
                <a:moveTo>
                  <a:pt x="0" y="88900"/>
                </a:moveTo>
                <a:lnTo>
                  <a:pt x="584200" y="0"/>
                </a:lnTo>
              </a:path>
            </a:pathLst>
          </a:cu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フリーフォーム: 図形 46">
            <a:extLst>
              <a:ext uri="{FF2B5EF4-FFF2-40B4-BE49-F238E27FC236}">
                <a16:creationId xmlns:a16="http://schemas.microsoft.com/office/drawing/2014/main" id="{E1783D66-5794-42BA-9621-101A341FC7E3}"/>
              </a:ext>
            </a:extLst>
          </p:cNvPr>
          <p:cNvSpPr/>
          <p:nvPr/>
        </p:nvSpPr>
        <p:spPr>
          <a:xfrm flipH="1">
            <a:off x="7434360" y="3354551"/>
            <a:ext cx="1119090" cy="112549"/>
          </a:xfrm>
          <a:custGeom>
            <a:avLst/>
            <a:gdLst>
              <a:gd name="connsiteX0" fmla="*/ 0 w 584200"/>
              <a:gd name="connsiteY0" fmla="*/ 88900 h 88900"/>
              <a:gd name="connsiteX1" fmla="*/ 584200 w 584200"/>
              <a:gd name="connsiteY1" fmla="*/ 0 h 88900"/>
            </a:gdLst>
            <a:ahLst/>
            <a:cxnLst>
              <a:cxn ang="0">
                <a:pos x="connsiteX0" y="connsiteY0"/>
              </a:cxn>
              <a:cxn ang="0">
                <a:pos x="connsiteX1" y="connsiteY1"/>
              </a:cxn>
            </a:cxnLst>
            <a:rect l="l" t="t" r="r" b="b"/>
            <a:pathLst>
              <a:path w="584200" h="88900">
                <a:moveTo>
                  <a:pt x="0" y="88900"/>
                </a:moveTo>
                <a:lnTo>
                  <a:pt x="584200" y="0"/>
                </a:lnTo>
              </a:path>
            </a:pathLst>
          </a:cu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1910744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302508" y="4293095"/>
            <a:ext cx="5112568" cy="194628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ボックス 7"/>
          <p:cNvSpPr txBox="1"/>
          <p:nvPr/>
        </p:nvSpPr>
        <p:spPr>
          <a:xfrm>
            <a:off x="179512" y="836712"/>
            <a:ext cx="8712968" cy="2246769"/>
          </a:xfrm>
          <a:prstGeom prst="rect">
            <a:avLst/>
          </a:prstGeom>
          <a:noFill/>
        </p:spPr>
        <p:txBody>
          <a:bodyPr wrap="square" rtlCol="0">
            <a:spAutoFit/>
          </a:bodyPr>
          <a:lstStyle/>
          <a:p>
            <a:r>
              <a:rPr lang="en-US" altLang="ja-JP" sz="2400" dirty="0"/>
              <a:t>The sample photo is an image of the sample and </a:t>
            </a:r>
            <a:r>
              <a:rPr lang="en-US" altLang="ja-JP" sz="2400" dirty="0">
                <a:solidFill>
                  <a:srgbClr val="FF0000"/>
                </a:solidFill>
              </a:rPr>
              <a:t>it is not necessarily from the very sample which was used for the analysis.</a:t>
            </a:r>
          </a:p>
          <a:p>
            <a:endParaRPr lang="en-US" altLang="ja-JP" sz="2000" dirty="0"/>
          </a:p>
          <a:p>
            <a:r>
              <a:rPr lang="en-US" altLang="ja-JP" sz="2400" dirty="0"/>
              <a:t>Not only the pictures taken in our lab but also the pictures obtained from free picture resources are used. We greatly appreciate the following websites for their provision of beautiful photos.</a:t>
            </a:r>
          </a:p>
        </p:txBody>
      </p:sp>
      <p:sp>
        <p:nvSpPr>
          <p:cNvPr id="5" name="テキスト ボックス 4"/>
          <p:cNvSpPr txBox="1"/>
          <p:nvPr/>
        </p:nvSpPr>
        <p:spPr>
          <a:xfrm>
            <a:off x="359753" y="4293096"/>
            <a:ext cx="4932327" cy="1938992"/>
          </a:xfrm>
          <a:prstGeom prst="rect">
            <a:avLst/>
          </a:prstGeom>
          <a:noFill/>
        </p:spPr>
        <p:txBody>
          <a:bodyPr wrap="square" rtlCol="0">
            <a:spAutoFit/>
          </a:bodyPr>
          <a:lstStyle/>
          <a:p>
            <a:r>
              <a:rPr lang="en-US" altLang="ja-JP" sz="2000" dirty="0"/>
              <a:t>Photo AC		photo-</a:t>
            </a:r>
            <a:r>
              <a:rPr lang="en-US" altLang="ja-JP" sz="2000" dirty="0" err="1"/>
              <a:t>ac.com</a:t>
            </a:r>
            <a:endParaRPr lang="en-US" altLang="ja-JP" sz="2000" dirty="0"/>
          </a:p>
          <a:p>
            <a:r>
              <a:rPr lang="en-US" altLang="ja-JP" sz="2000" dirty="0"/>
              <a:t>Forest in Full Bloom	</a:t>
            </a:r>
            <a:r>
              <a:rPr lang="en-US" altLang="ja-JP" sz="2000" dirty="0" err="1"/>
              <a:t>forest17.com</a:t>
            </a:r>
            <a:endParaRPr lang="en-US" altLang="ja-JP" sz="2000" dirty="0"/>
          </a:p>
          <a:p>
            <a:r>
              <a:rPr lang="en-US" altLang="ja-JP" sz="2000" dirty="0"/>
              <a:t>Food </a:t>
            </a:r>
            <a:r>
              <a:rPr lang="en-US" altLang="ja-JP" sz="2000" dirty="0" err="1"/>
              <a:t>foto</a:t>
            </a:r>
            <a:r>
              <a:rPr lang="en-US" altLang="ja-JP" sz="2000" dirty="0"/>
              <a:t>		</a:t>
            </a:r>
            <a:r>
              <a:rPr lang="en-US" altLang="ja-JP" sz="2000" dirty="0" err="1"/>
              <a:t>food.foto.ne.jp</a:t>
            </a:r>
            <a:endParaRPr lang="en-US" altLang="ja-JP" sz="2000" dirty="0"/>
          </a:p>
          <a:p>
            <a:r>
              <a:rPr lang="en-US" altLang="ja-JP" sz="2000" dirty="0" err="1"/>
              <a:t>Photock</a:t>
            </a:r>
            <a:r>
              <a:rPr lang="en-US" altLang="ja-JP" sz="2000" dirty="0"/>
              <a:t>			</a:t>
            </a:r>
            <a:r>
              <a:rPr lang="en-US" altLang="ja-JP" sz="2000" dirty="0" err="1"/>
              <a:t>photock.jp</a:t>
            </a:r>
            <a:endParaRPr lang="en-US" altLang="ja-JP" sz="2000" dirty="0"/>
          </a:p>
          <a:p>
            <a:r>
              <a:rPr lang="en-US" altLang="ja-JP" sz="2000" dirty="0" err="1"/>
              <a:t>Ashinari</a:t>
            </a:r>
            <a:r>
              <a:rPr lang="en-US" altLang="ja-JP" sz="2000" dirty="0"/>
              <a:t>' web site		</a:t>
            </a:r>
            <a:r>
              <a:rPr lang="en-US" altLang="ja-JP" sz="2000" dirty="0" err="1"/>
              <a:t>ashinari.com</a:t>
            </a:r>
            <a:endParaRPr lang="en-US" altLang="ja-JP" sz="2000" dirty="0"/>
          </a:p>
          <a:p>
            <a:r>
              <a:rPr lang="en-US" altLang="ja-JP" sz="2000" dirty="0" err="1"/>
              <a:t>Sozai</a:t>
            </a:r>
            <a:r>
              <a:rPr lang="en-US" altLang="ja-JP" sz="2000" dirty="0"/>
              <a:t> page		</a:t>
            </a:r>
            <a:r>
              <a:rPr lang="en-US" altLang="ja-JP" sz="2000" dirty="0" err="1"/>
              <a:t>sozai-page.com</a:t>
            </a:r>
            <a:endParaRPr lang="en-US" altLang="ja-JP" sz="2000" dirty="0"/>
          </a:p>
        </p:txBody>
      </p:sp>
      <p:sp>
        <p:nvSpPr>
          <p:cNvPr id="6" name="正方形/長方形 5"/>
          <p:cNvSpPr/>
          <p:nvPr/>
        </p:nvSpPr>
        <p:spPr>
          <a:xfrm>
            <a:off x="0" y="0"/>
            <a:ext cx="9144000" cy="639852"/>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9" name="テキスト ボックス 8"/>
          <p:cNvSpPr txBox="1"/>
          <p:nvPr/>
        </p:nvSpPr>
        <p:spPr>
          <a:xfrm>
            <a:off x="179512" y="116632"/>
            <a:ext cx="8424936" cy="523220"/>
          </a:xfrm>
          <a:prstGeom prst="rect">
            <a:avLst/>
          </a:prstGeom>
          <a:noFill/>
        </p:spPr>
        <p:txBody>
          <a:bodyPr wrap="square" rtlCol="0">
            <a:spAutoFit/>
          </a:bodyPr>
          <a:lstStyle/>
          <a:p>
            <a:r>
              <a:rPr lang="en-US" altLang="ja-JP" sz="28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2) Sample Photo</a:t>
            </a:r>
          </a:p>
        </p:txBody>
      </p:sp>
    </p:spTree>
    <p:extLst>
      <p:ext uri="{BB962C8B-B14F-4D97-AF65-F5344CB8AC3E}">
        <p14:creationId xmlns:p14="http://schemas.microsoft.com/office/powerpoint/2010/main" val="42334910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a:extLst>
              <a:ext uri="{FF2B5EF4-FFF2-40B4-BE49-F238E27FC236}">
                <a16:creationId xmlns:a16="http://schemas.microsoft.com/office/drawing/2014/main" id="{CEAEA3C0-888F-4350-9B51-5FC7E390337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71500"/>
            <a:ext cx="9144000" cy="6286500"/>
          </a:xfrm>
          <a:prstGeom prst="rect">
            <a:avLst/>
          </a:prstGeom>
          <a:noFill/>
          <a:extLst>
            <a:ext uri="{909E8E84-426E-40DD-AFC4-6F175D3DCCD1}">
              <a14:hiddenFill xmlns:a14="http://schemas.microsoft.com/office/drawing/2010/main">
                <a:solidFill>
                  <a:srgbClr val="FFFFFF"/>
                </a:solidFill>
              </a14:hiddenFill>
            </a:ext>
          </a:extLst>
        </p:spPr>
      </p:pic>
      <p:pic>
        <p:nvPicPr>
          <p:cNvPr id="5123" name="Picture 3">
            <a:extLst>
              <a:ext uri="{FF2B5EF4-FFF2-40B4-BE49-F238E27FC236}">
                <a16:creationId xmlns:a16="http://schemas.microsoft.com/office/drawing/2014/main" id="{8BBD7AF9-DA5D-4B92-A2ED-6AFCCD57D17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914400"/>
            <a:ext cx="8382000" cy="5575300"/>
          </a:xfrm>
          <a:prstGeom prst="rect">
            <a:avLst/>
          </a:prstGeom>
          <a:noFill/>
          <a:extLst>
            <a:ext uri="{909E8E84-426E-40DD-AFC4-6F175D3DCCD1}">
              <a14:hiddenFill xmlns:a14="http://schemas.microsoft.com/office/drawing/2010/main">
                <a:solidFill>
                  <a:srgbClr val="FFFFFF"/>
                </a:solidFill>
              </a14:hiddenFill>
            </a:ext>
          </a:extLst>
        </p:spPr>
      </p:pic>
      <p:sp>
        <p:nvSpPr>
          <p:cNvPr id="5124" name="Text Box 4">
            <a:extLst>
              <a:ext uri="{FF2B5EF4-FFF2-40B4-BE49-F238E27FC236}">
                <a16:creationId xmlns:a16="http://schemas.microsoft.com/office/drawing/2014/main" id="{BD2EF30A-1220-4A0A-A937-AD509CA59935}"/>
              </a:ext>
            </a:extLst>
          </p:cNvPr>
          <p:cNvSpPr txBox="1">
            <a:spLocks noChangeArrowheads="1"/>
          </p:cNvSpPr>
          <p:nvPr/>
        </p:nvSpPr>
        <p:spPr bwMode="auto">
          <a:xfrm>
            <a:off x="0" y="0"/>
            <a:ext cx="9144000"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r>
              <a:rPr lang="en-US" altLang="ja-JP" sz="2800" b="1" dirty="0">
                <a:solidFill>
                  <a:srgbClr val="595959"/>
                </a:solidFill>
                <a:latin typeface="メイリオ" panose="020B0604030504040204" pitchFamily="50" charset="-128"/>
                <a:ea typeface="ＭＳ Ｐゴシック" panose="020B0600070205080204" pitchFamily="50" charset="-128"/>
              </a:rPr>
              <a:t>A typical mock sample (positive mode)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a:extLst>
              <a:ext uri="{FF2B5EF4-FFF2-40B4-BE49-F238E27FC236}">
                <a16:creationId xmlns:a16="http://schemas.microsoft.com/office/drawing/2014/main" id="{FAFA8D26-2B90-4FED-A54D-CCF35A255E3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71500"/>
            <a:ext cx="9144000" cy="6286500"/>
          </a:xfrm>
          <a:prstGeom prst="rect">
            <a:avLst/>
          </a:prstGeom>
          <a:noFill/>
          <a:extLst>
            <a:ext uri="{909E8E84-426E-40DD-AFC4-6F175D3DCCD1}">
              <a14:hiddenFill xmlns:a14="http://schemas.microsoft.com/office/drawing/2010/main">
                <a:solidFill>
                  <a:srgbClr val="FFFFFF"/>
                </a:solidFill>
              </a14:hiddenFill>
            </a:ext>
          </a:extLst>
        </p:spPr>
      </p:pic>
      <p:pic>
        <p:nvPicPr>
          <p:cNvPr id="7171" name="Picture 3">
            <a:extLst>
              <a:ext uri="{FF2B5EF4-FFF2-40B4-BE49-F238E27FC236}">
                <a16:creationId xmlns:a16="http://schemas.microsoft.com/office/drawing/2014/main" id="{9768CC23-9EA2-4E42-80B3-71AAB9EAC18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914400"/>
            <a:ext cx="8382000" cy="5575300"/>
          </a:xfrm>
          <a:prstGeom prst="rect">
            <a:avLst/>
          </a:prstGeom>
          <a:noFill/>
          <a:extLst>
            <a:ext uri="{909E8E84-426E-40DD-AFC4-6F175D3DCCD1}">
              <a14:hiddenFill xmlns:a14="http://schemas.microsoft.com/office/drawing/2010/main">
                <a:solidFill>
                  <a:srgbClr val="FFFFFF"/>
                </a:solidFill>
              </a14:hiddenFill>
            </a:ext>
          </a:extLst>
        </p:spPr>
      </p:pic>
      <p:sp>
        <p:nvSpPr>
          <p:cNvPr id="6" name="Text Box 4">
            <a:extLst>
              <a:ext uri="{FF2B5EF4-FFF2-40B4-BE49-F238E27FC236}">
                <a16:creationId xmlns:a16="http://schemas.microsoft.com/office/drawing/2014/main" id="{F75FFC90-CD33-4BB9-A252-D632AECB688C}"/>
              </a:ext>
            </a:extLst>
          </p:cNvPr>
          <p:cNvSpPr txBox="1">
            <a:spLocks noChangeArrowheads="1"/>
          </p:cNvSpPr>
          <p:nvPr/>
        </p:nvSpPr>
        <p:spPr bwMode="auto">
          <a:xfrm>
            <a:off x="0" y="0"/>
            <a:ext cx="9144000"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r>
              <a:rPr lang="en-US" altLang="ja-JP" sz="2800" b="1" dirty="0">
                <a:solidFill>
                  <a:srgbClr val="595959"/>
                </a:solidFill>
                <a:latin typeface="メイリオ" panose="020B0604030504040204" pitchFamily="50" charset="-128"/>
                <a:ea typeface="ＭＳ Ｐゴシック" panose="020B0600070205080204" pitchFamily="50" charset="-128"/>
              </a:rPr>
              <a:t>A typical mock sample (negative mode)</a:t>
            </a:r>
          </a:p>
        </p:txBody>
      </p:sp>
    </p:spTree>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656</TotalTime>
  <Words>524</Words>
  <Application>Microsoft Office PowerPoint</Application>
  <PresentationFormat>画面に合わせる (4:3)</PresentationFormat>
  <Paragraphs>61</Paragraphs>
  <Slides>8</Slides>
  <Notes>1</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8</vt:i4>
      </vt:variant>
    </vt:vector>
  </HeadingPairs>
  <TitlesOfParts>
    <vt:vector size="16" baseType="lpstr">
      <vt:lpstr>BIZ UDPゴシック</vt:lpstr>
      <vt:lpstr>ＭＳ Ｐゴシック</vt:lpstr>
      <vt:lpstr>メイリオ</vt:lpstr>
      <vt:lpstr>游ゴシック</vt:lpstr>
      <vt:lpstr>Arial</vt:lpstr>
      <vt:lpstr>Calibri</vt:lpstr>
      <vt:lpstr>Wingdings</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sakura</dc:creator>
  <cp:lastModifiedBy>Nozomu Sakurai</cp:lastModifiedBy>
  <cp:revision>34</cp:revision>
  <dcterms:created xsi:type="dcterms:W3CDTF">2018-06-28T02:05:37Z</dcterms:created>
  <dcterms:modified xsi:type="dcterms:W3CDTF">2024-02-06T01:45:55Z</dcterms:modified>
</cp:coreProperties>
</file>